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0"/>
  </p:notesMasterIdLst>
  <p:sldIdLst>
    <p:sldId id="257" r:id="rId2"/>
    <p:sldId id="324" r:id="rId3"/>
    <p:sldId id="281" r:id="rId4"/>
    <p:sldId id="305" r:id="rId5"/>
    <p:sldId id="283" r:id="rId6"/>
    <p:sldId id="320" r:id="rId7"/>
    <p:sldId id="284" r:id="rId8"/>
    <p:sldId id="285" r:id="rId9"/>
    <p:sldId id="290" r:id="rId10"/>
    <p:sldId id="322" r:id="rId11"/>
    <p:sldId id="323" r:id="rId12"/>
    <p:sldId id="304" r:id="rId13"/>
    <p:sldId id="313" r:id="rId14"/>
    <p:sldId id="314" r:id="rId15"/>
    <p:sldId id="315" r:id="rId16"/>
    <p:sldId id="321" r:id="rId17"/>
    <p:sldId id="316" r:id="rId18"/>
    <p:sldId id="318" r:id="rId19"/>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71" autoAdjust="0"/>
    <p:restoredTop sz="94637" autoAdjust="0"/>
  </p:normalViewPr>
  <p:slideViewPr>
    <p:cSldViewPr snapToGrid="0">
      <p:cViewPr varScale="1">
        <p:scale>
          <a:sx n="73" d="100"/>
          <a:sy n="73" d="100"/>
        </p:scale>
        <p:origin x="576"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B2DDC2D-3B4C-4ECB-8089-0C44FEBA3883}" type="doc">
      <dgm:prSet loTypeId="urn:microsoft.com/office/officeart/2008/layout/VerticalCurvedList" loCatId="list" qsTypeId="urn:microsoft.com/office/officeart/2005/8/quickstyle/simple1" qsCatId="simple" csTypeId="urn:microsoft.com/office/officeart/2005/8/colors/colorful1" csCatId="colorful" phldr="1"/>
      <dgm:spPr/>
      <dgm:t>
        <a:bodyPr/>
        <a:lstStyle/>
        <a:p>
          <a:endParaRPr lang="fr-FR"/>
        </a:p>
      </dgm:t>
    </dgm:pt>
    <dgm:pt modelId="{DD1C2D9D-4A09-4F37-A79B-8226F373BC30}">
      <dgm:prSet custT="1"/>
      <dgm:spPr>
        <a:xfrm>
          <a:off x="345648" y="223993"/>
          <a:ext cx="8166984" cy="447790"/>
        </a:xfrm>
        <a:prstGeom prst="rect">
          <a:avLst/>
        </a:prstGeom>
        <a:solidFill>
          <a:srgbClr val="ED7D31">
            <a:hueOff val="0"/>
            <a:satOff val="0"/>
            <a:lumOff val="0"/>
            <a:alphaOff val="0"/>
          </a:srgbClr>
        </a:solidFill>
        <a:ln w="12700" cap="flat" cmpd="sng" algn="ctr">
          <a:solidFill>
            <a:sysClr val="window" lastClr="FFFFFF">
              <a:hueOff val="0"/>
              <a:satOff val="0"/>
              <a:lumOff val="0"/>
              <a:alphaOff val="0"/>
            </a:sysClr>
          </a:solidFill>
          <a:prstDash val="solid"/>
          <a:miter lim="800000"/>
        </a:ln>
        <a:effectLst/>
      </dgm:spPr>
      <dgm:t>
        <a:bodyPr/>
        <a:lstStyle/>
        <a:p>
          <a:r>
            <a:rPr lang="fr-FR" sz="3200" dirty="0">
              <a:solidFill>
                <a:sysClr val="window" lastClr="FFFFFF"/>
              </a:solidFill>
              <a:latin typeface="Gill Sans MT" panose="020B0502020104020203" pitchFamily="34" charset="0"/>
              <a:ea typeface="+mn-ea"/>
              <a:cs typeface="+mn-cs"/>
            </a:rPr>
            <a:t>Introduction à l’algorithmique </a:t>
          </a:r>
          <a:endParaRPr lang="fr-FR" sz="3200" b="0" dirty="0">
            <a:solidFill>
              <a:sysClr val="window" lastClr="FFFFFF"/>
            </a:solidFill>
            <a:latin typeface="Gill Sans MT" panose="020B0502020104020203" pitchFamily="34" charset="0"/>
            <a:ea typeface="+mn-ea"/>
            <a:cs typeface="+mn-cs"/>
          </a:endParaRPr>
        </a:p>
      </dgm:t>
    </dgm:pt>
    <dgm:pt modelId="{969B1CD2-6FB6-43A9-AFEE-FDE587A23788}" type="parTrans" cxnId="{8FE2A230-5E3B-4824-993B-F91FC69E66AF}">
      <dgm:prSet/>
      <dgm:spPr/>
      <dgm:t>
        <a:bodyPr/>
        <a:lstStyle/>
        <a:p>
          <a:endParaRPr lang="fr-FR" sz="1200"/>
        </a:p>
      </dgm:t>
    </dgm:pt>
    <dgm:pt modelId="{35FB6329-8D4B-4CD6-8799-094DFE23B753}" type="sibTrans" cxnId="{8FE2A230-5E3B-4824-993B-F91FC69E66AF}">
      <dgm:prSet/>
      <dgm:spPr>
        <a:xfrm>
          <a:off x="-5567987" y="-852891"/>
          <a:ext cx="6633057" cy="6633057"/>
        </a:xfrm>
        <a:prstGeom prst="blockArc">
          <a:avLst>
            <a:gd name="adj1" fmla="val 18900000"/>
            <a:gd name="adj2" fmla="val 2700000"/>
            <a:gd name="adj3" fmla="val 326"/>
          </a:avLst>
        </a:prstGeom>
        <a:noFill/>
        <a:ln w="12700" cap="flat" cmpd="sng" algn="ctr">
          <a:solidFill>
            <a:srgbClr val="ED7D31">
              <a:hueOff val="0"/>
              <a:satOff val="0"/>
              <a:lumOff val="0"/>
              <a:alphaOff val="0"/>
            </a:srgbClr>
          </a:solidFill>
          <a:prstDash val="solid"/>
          <a:miter lim="800000"/>
        </a:ln>
        <a:effectLst/>
      </dgm:spPr>
      <dgm:t>
        <a:bodyPr/>
        <a:lstStyle/>
        <a:p>
          <a:endParaRPr lang="fr-FR" sz="1200">
            <a:latin typeface="Amasis MT Pro Light" panose="02040304050005020304" pitchFamily="18" charset="0"/>
          </a:endParaRPr>
        </a:p>
      </dgm:t>
    </dgm:pt>
    <dgm:pt modelId="{1DFEEB47-E798-459C-93E7-4B0C29C3D11B}">
      <dgm:prSet custT="1"/>
      <dgm:spPr>
        <a:xfrm>
          <a:off x="751163" y="896074"/>
          <a:ext cx="7761469" cy="447790"/>
        </a:xfrm>
        <a:prstGeom prst="rect">
          <a:avLst/>
        </a:prstGeom>
        <a:solidFill>
          <a:srgbClr val="A5A5A5">
            <a:hueOff val="0"/>
            <a:satOff val="0"/>
            <a:lumOff val="0"/>
            <a:alphaOff val="0"/>
          </a:srgbClr>
        </a:solidFill>
        <a:ln w="12700" cap="flat" cmpd="sng" algn="ctr">
          <a:solidFill>
            <a:sysClr val="window" lastClr="FFFFFF">
              <a:hueOff val="0"/>
              <a:satOff val="0"/>
              <a:lumOff val="0"/>
              <a:alphaOff val="0"/>
            </a:sysClr>
          </a:solidFill>
          <a:prstDash val="solid"/>
          <a:miter lim="800000"/>
        </a:ln>
        <a:effectLst/>
      </dgm:spPr>
      <dgm:t>
        <a:bodyPr/>
        <a:lstStyle/>
        <a:p>
          <a:pPr>
            <a:buNone/>
          </a:pPr>
          <a:r>
            <a:rPr lang="fr-FR" sz="3200" dirty="0">
              <a:solidFill>
                <a:sysClr val="window" lastClr="FFFFFF"/>
              </a:solidFill>
              <a:latin typeface="Gill Sans MT" panose="020B0502020104020203" pitchFamily="34" charset="0"/>
              <a:ea typeface="+mn-ea"/>
              <a:cs typeface="+mn-cs"/>
            </a:rPr>
            <a:t>Structures Algorithmiques</a:t>
          </a:r>
        </a:p>
      </dgm:t>
    </dgm:pt>
    <dgm:pt modelId="{0CCABC5C-0AB5-4E7D-8F8D-C5215D29BC07}" type="sibTrans" cxnId="{B74337ED-6AD2-426D-A53D-A9ED48E4A686}">
      <dgm:prSet/>
      <dgm:spPr/>
      <dgm:t>
        <a:bodyPr/>
        <a:lstStyle/>
        <a:p>
          <a:endParaRPr lang="fr-FR" sz="1200"/>
        </a:p>
      </dgm:t>
    </dgm:pt>
    <dgm:pt modelId="{87863770-FD9A-49D6-BDF1-3DBEE3B021B3}" type="parTrans" cxnId="{B74337ED-6AD2-426D-A53D-A9ED48E4A686}">
      <dgm:prSet/>
      <dgm:spPr/>
      <dgm:t>
        <a:bodyPr/>
        <a:lstStyle/>
        <a:p>
          <a:endParaRPr lang="fr-FR" sz="1200"/>
        </a:p>
      </dgm:t>
    </dgm:pt>
    <dgm:pt modelId="{B2C44A97-A66B-469D-949C-99453C0D68B5}">
      <dgm:prSet custT="1"/>
      <dgm:spPr>
        <a:xfrm>
          <a:off x="973383" y="1567661"/>
          <a:ext cx="7539249" cy="447790"/>
        </a:xfrm>
        <a:prstGeom prst="rect">
          <a:avLst/>
        </a:prstGeom>
        <a:solidFill>
          <a:srgbClr val="FFC000">
            <a:hueOff val="0"/>
            <a:satOff val="0"/>
            <a:lumOff val="0"/>
            <a:alphaOff val="0"/>
          </a:srgbClr>
        </a:solidFill>
        <a:ln w="12700" cap="flat" cmpd="sng" algn="ctr">
          <a:solidFill>
            <a:sysClr val="window" lastClr="FFFFFF">
              <a:hueOff val="0"/>
              <a:satOff val="0"/>
              <a:lumOff val="0"/>
              <a:alphaOff val="0"/>
            </a:sysClr>
          </a:solidFill>
          <a:prstDash val="solid"/>
          <a:miter lim="800000"/>
        </a:ln>
        <a:effectLst/>
      </dgm:spPr>
      <dgm:t>
        <a:bodyPr/>
        <a:lstStyle/>
        <a:p>
          <a:pPr>
            <a:buNone/>
          </a:pPr>
          <a:r>
            <a:rPr lang="fr-FR" sz="3200" dirty="0">
              <a:solidFill>
                <a:sysClr val="window" lastClr="FFFFFF"/>
              </a:solidFill>
              <a:latin typeface="Gill Sans MT" panose="020B0502020104020203" pitchFamily="34" charset="0"/>
              <a:ea typeface="+mn-ea"/>
              <a:cs typeface="+mn-cs"/>
            </a:rPr>
            <a:t>Premier Programme en Python</a:t>
          </a:r>
        </a:p>
      </dgm:t>
    </dgm:pt>
    <dgm:pt modelId="{6B5F3893-A92D-4DF6-8673-DB7B235AE3E0}" type="sibTrans" cxnId="{7D483F64-A322-43E1-9147-F88897AA5B63}">
      <dgm:prSet/>
      <dgm:spPr/>
      <dgm:t>
        <a:bodyPr/>
        <a:lstStyle/>
        <a:p>
          <a:endParaRPr lang="fr-FR" sz="1200"/>
        </a:p>
      </dgm:t>
    </dgm:pt>
    <dgm:pt modelId="{C2175361-1932-45B3-81A1-A893EC116515}" type="parTrans" cxnId="{7D483F64-A322-43E1-9147-F88897AA5B63}">
      <dgm:prSet/>
      <dgm:spPr/>
      <dgm:t>
        <a:bodyPr/>
        <a:lstStyle/>
        <a:p>
          <a:endParaRPr lang="fr-FR" sz="1200"/>
        </a:p>
      </dgm:t>
    </dgm:pt>
    <dgm:pt modelId="{DC40E0E6-7D45-44B7-9DFE-F8F96B58A238}" type="pres">
      <dgm:prSet presAssocID="{CB2DDC2D-3B4C-4ECB-8089-0C44FEBA3883}" presName="Name0" presStyleCnt="0">
        <dgm:presLayoutVars>
          <dgm:chMax val="7"/>
          <dgm:chPref val="7"/>
          <dgm:dir/>
        </dgm:presLayoutVars>
      </dgm:prSet>
      <dgm:spPr/>
    </dgm:pt>
    <dgm:pt modelId="{16A36132-DBE9-469A-836C-7133E805BCF7}" type="pres">
      <dgm:prSet presAssocID="{CB2DDC2D-3B4C-4ECB-8089-0C44FEBA3883}" presName="Name1" presStyleCnt="0"/>
      <dgm:spPr/>
    </dgm:pt>
    <dgm:pt modelId="{C90C3A9E-FB5C-42A0-9EF0-FA3AF63D464C}" type="pres">
      <dgm:prSet presAssocID="{CB2DDC2D-3B4C-4ECB-8089-0C44FEBA3883}" presName="cycle" presStyleCnt="0"/>
      <dgm:spPr/>
    </dgm:pt>
    <dgm:pt modelId="{B45B9AB3-3C68-420F-865D-C4FD514355F6}" type="pres">
      <dgm:prSet presAssocID="{CB2DDC2D-3B4C-4ECB-8089-0C44FEBA3883}" presName="srcNode" presStyleLbl="node1" presStyleIdx="0" presStyleCnt="3"/>
      <dgm:spPr/>
    </dgm:pt>
    <dgm:pt modelId="{55542D88-6B39-475B-97DC-589910D41991}" type="pres">
      <dgm:prSet presAssocID="{CB2DDC2D-3B4C-4ECB-8089-0C44FEBA3883}" presName="conn" presStyleLbl="parChTrans1D2" presStyleIdx="0" presStyleCnt="1"/>
      <dgm:spPr/>
    </dgm:pt>
    <dgm:pt modelId="{D6FEA541-8ED9-4F86-8FC3-483BD19FB3EC}" type="pres">
      <dgm:prSet presAssocID="{CB2DDC2D-3B4C-4ECB-8089-0C44FEBA3883}" presName="extraNode" presStyleLbl="node1" presStyleIdx="0" presStyleCnt="3"/>
      <dgm:spPr/>
    </dgm:pt>
    <dgm:pt modelId="{7CD73DB3-6554-4AF5-AD33-DF2C469F7A48}" type="pres">
      <dgm:prSet presAssocID="{CB2DDC2D-3B4C-4ECB-8089-0C44FEBA3883}" presName="dstNode" presStyleLbl="node1" presStyleIdx="0" presStyleCnt="3"/>
      <dgm:spPr/>
    </dgm:pt>
    <dgm:pt modelId="{0B6CA1FC-C706-4116-8EB9-010B2537B0F0}" type="pres">
      <dgm:prSet presAssocID="{DD1C2D9D-4A09-4F37-A79B-8226F373BC30}" presName="text_1" presStyleLbl="node1" presStyleIdx="0" presStyleCnt="3">
        <dgm:presLayoutVars>
          <dgm:bulletEnabled val="1"/>
        </dgm:presLayoutVars>
      </dgm:prSet>
      <dgm:spPr/>
    </dgm:pt>
    <dgm:pt modelId="{A5BA1765-33AA-4033-A15E-CF8CC900D151}" type="pres">
      <dgm:prSet presAssocID="{DD1C2D9D-4A09-4F37-A79B-8226F373BC30}" presName="accent_1" presStyleCnt="0"/>
      <dgm:spPr/>
    </dgm:pt>
    <dgm:pt modelId="{9D93C9CC-430F-42AE-B29A-4059D38852D6}" type="pres">
      <dgm:prSet presAssocID="{DD1C2D9D-4A09-4F37-A79B-8226F373BC30}" presName="accentRepeatNode" presStyleLbl="solidFgAcc1" presStyleIdx="0" presStyleCnt="3"/>
      <dgm:spPr>
        <a:xfrm>
          <a:off x="65779" y="168020"/>
          <a:ext cx="559738" cy="559738"/>
        </a:xfrm>
        <a:prstGeom prst="ellipse">
          <a:avLst/>
        </a:prstGeom>
        <a:solidFill>
          <a:sysClr val="window" lastClr="FFFFFF">
            <a:hueOff val="0"/>
            <a:satOff val="0"/>
            <a:lumOff val="0"/>
            <a:alphaOff val="0"/>
          </a:sysClr>
        </a:solidFill>
        <a:ln w="12700" cap="flat" cmpd="sng" algn="ctr">
          <a:solidFill>
            <a:srgbClr val="ED7D31">
              <a:hueOff val="0"/>
              <a:satOff val="0"/>
              <a:lumOff val="0"/>
              <a:alphaOff val="0"/>
            </a:srgbClr>
          </a:solidFill>
          <a:prstDash val="solid"/>
          <a:miter lim="800000"/>
        </a:ln>
        <a:effectLst/>
      </dgm:spPr>
    </dgm:pt>
    <dgm:pt modelId="{7DCCC01F-3816-4E25-885C-DE69E80639DB}" type="pres">
      <dgm:prSet presAssocID="{1DFEEB47-E798-459C-93E7-4B0C29C3D11B}" presName="text_2" presStyleLbl="node1" presStyleIdx="1" presStyleCnt="3">
        <dgm:presLayoutVars>
          <dgm:bulletEnabled val="1"/>
        </dgm:presLayoutVars>
      </dgm:prSet>
      <dgm:spPr/>
    </dgm:pt>
    <dgm:pt modelId="{AE0FBDD9-D344-4354-92BB-083E17C4AB6E}" type="pres">
      <dgm:prSet presAssocID="{1DFEEB47-E798-459C-93E7-4B0C29C3D11B}" presName="accent_2" presStyleCnt="0"/>
      <dgm:spPr/>
    </dgm:pt>
    <dgm:pt modelId="{8D2E05E6-9E28-4549-96EA-0F8D18E7C637}" type="pres">
      <dgm:prSet presAssocID="{1DFEEB47-E798-459C-93E7-4B0C29C3D11B}" presName="accentRepeatNode" presStyleLbl="solidFgAcc1" presStyleIdx="1" presStyleCnt="3"/>
      <dgm:spPr>
        <a:xfrm>
          <a:off x="471293" y="840100"/>
          <a:ext cx="559738" cy="559738"/>
        </a:xfrm>
        <a:prstGeom prst="ellipse">
          <a:avLst/>
        </a:prstGeom>
        <a:solidFill>
          <a:sysClr val="window" lastClr="FFFFFF">
            <a:hueOff val="0"/>
            <a:satOff val="0"/>
            <a:lumOff val="0"/>
            <a:alphaOff val="0"/>
          </a:sysClr>
        </a:solidFill>
        <a:ln w="12700" cap="flat" cmpd="sng" algn="ctr">
          <a:solidFill>
            <a:srgbClr val="A5A5A5">
              <a:hueOff val="0"/>
              <a:satOff val="0"/>
              <a:lumOff val="0"/>
              <a:alphaOff val="0"/>
            </a:srgbClr>
          </a:solidFill>
          <a:prstDash val="solid"/>
          <a:miter lim="800000"/>
        </a:ln>
        <a:effectLst/>
      </dgm:spPr>
    </dgm:pt>
    <dgm:pt modelId="{2DA24B15-A568-46B6-B7C3-4A08E4D57BA9}" type="pres">
      <dgm:prSet presAssocID="{B2C44A97-A66B-469D-949C-99453C0D68B5}" presName="text_3" presStyleLbl="node1" presStyleIdx="2" presStyleCnt="3">
        <dgm:presLayoutVars>
          <dgm:bulletEnabled val="1"/>
        </dgm:presLayoutVars>
      </dgm:prSet>
      <dgm:spPr/>
    </dgm:pt>
    <dgm:pt modelId="{58461158-512C-4493-A596-5C57C3415993}" type="pres">
      <dgm:prSet presAssocID="{B2C44A97-A66B-469D-949C-99453C0D68B5}" presName="accent_3" presStyleCnt="0"/>
      <dgm:spPr/>
    </dgm:pt>
    <dgm:pt modelId="{69ACA8D2-F425-45B2-AABA-312824BFD60E}" type="pres">
      <dgm:prSet presAssocID="{B2C44A97-A66B-469D-949C-99453C0D68B5}" presName="accentRepeatNode" presStyleLbl="solidFgAcc1" presStyleIdx="2" presStyleCnt="3"/>
      <dgm:spPr>
        <a:xfrm>
          <a:off x="693513" y="1511687"/>
          <a:ext cx="559738" cy="559738"/>
        </a:xfrm>
        <a:prstGeom prst="ellipse">
          <a:avLst/>
        </a:prstGeom>
        <a:solidFill>
          <a:sysClr val="window" lastClr="FFFFFF">
            <a:hueOff val="0"/>
            <a:satOff val="0"/>
            <a:lumOff val="0"/>
            <a:alphaOff val="0"/>
          </a:sysClr>
        </a:solidFill>
        <a:ln w="12700" cap="flat" cmpd="sng" algn="ctr">
          <a:solidFill>
            <a:srgbClr val="FFC000">
              <a:hueOff val="0"/>
              <a:satOff val="0"/>
              <a:lumOff val="0"/>
              <a:alphaOff val="0"/>
            </a:srgbClr>
          </a:solidFill>
          <a:prstDash val="solid"/>
          <a:miter lim="800000"/>
        </a:ln>
        <a:effectLst/>
      </dgm:spPr>
    </dgm:pt>
  </dgm:ptLst>
  <dgm:cxnLst>
    <dgm:cxn modelId="{8FE2A230-5E3B-4824-993B-F91FC69E66AF}" srcId="{CB2DDC2D-3B4C-4ECB-8089-0C44FEBA3883}" destId="{DD1C2D9D-4A09-4F37-A79B-8226F373BC30}" srcOrd="0" destOrd="0" parTransId="{969B1CD2-6FB6-43A9-AFEE-FDE587A23788}" sibTransId="{35FB6329-8D4B-4CD6-8799-094DFE23B753}"/>
    <dgm:cxn modelId="{7D483F64-A322-43E1-9147-F88897AA5B63}" srcId="{CB2DDC2D-3B4C-4ECB-8089-0C44FEBA3883}" destId="{B2C44A97-A66B-469D-949C-99453C0D68B5}" srcOrd="2" destOrd="0" parTransId="{C2175361-1932-45B3-81A1-A893EC116515}" sibTransId="{6B5F3893-A92D-4DF6-8673-DB7B235AE3E0}"/>
    <dgm:cxn modelId="{CD5B69AA-10DB-45E0-BA01-335F7DC9DC00}" type="presOf" srcId="{35FB6329-8D4B-4CD6-8799-094DFE23B753}" destId="{55542D88-6B39-475B-97DC-589910D41991}" srcOrd="0" destOrd="0" presId="urn:microsoft.com/office/officeart/2008/layout/VerticalCurvedList"/>
    <dgm:cxn modelId="{20721DC2-50CA-4ABC-B4AC-26AFF6F273DB}" type="presOf" srcId="{1DFEEB47-E798-459C-93E7-4B0C29C3D11B}" destId="{7DCCC01F-3816-4E25-885C-DE69E80639DB}" srcOrd="0" destOrd="0" presId="urn:microsoft.com/office/officeart/2008/layout/VerticalCurvedList"/>
    <dgm:cxn modelId="{96A321D1-46B1-4417-A586-B8B296ADD068}" type="presOf" srcId="{CB2DDC2D-3B4C-4ECB-8089-0C44FEBA3883}" destId="{DC40E0E6-7D45-44B7-9DFE-F8F96B58A238}" srcOrd="0" destOrd="0" presId="urn:microsoft.com/office/officeart/2008/layout/VerticalCurvedList"/>
    <dgm:cxn modelId="{742BC4DA-2A23-4043-898A-C1C8ADFFCF4A}" type="presOf" srcId="{DD1C2D9D-4A09-4F37-A79B-8226F373BC30}" destId="{0B6CA1FC-C706-4116-8EB9-010B2537B0F0}" srcOrd="0" destOrd="0" presId="urn:microsoft.com/office/officeart/2008/layout/VerticalCurvedList"/>
    <dgm:cxn modelId="{843C0CE4-BBFC-4735-9300-A430A9340E31}" type="presOf" srcId="{B2C44A97-A66B-469D-949C-99453C0D68B5}" destId="{2DA24B15-A568-46B6-B7C3-4A08E4D57BA9}" srcOrd="0" destOrd="0" presId="urn:microsoft.com/office/officeart/2008/layout/VerticalCurvedList"/>
    <dgm:cxn modelId="{B74337ED-6AD2-426D-A53D-A9ED48E4A686}" srcId="{CB2DDC2D-3B4C-4ECB-8089-0C44FEBA3883}" destId="{1DFEEB47-E798-459C-93E7-4B0C29C3D11B}" srcOrd="1" destOrd="0" parTransId="{87863770-FD9A-49D6-BDF1-3DBEE3B021B3}" sibTransId="{0CCABC5C-0AB5-4E7D-8F8D-C5215D29BC07}"/>
    <dgm:cxn modelId="{32F9255D-9D64-47CD-874E-B35C4687007D}" type="presParOf" srcId="{DC40E0E6-7D45-44B7-9DFE-F8F96B58A238}" destId="{16A36132-DBE9-469A-836C-7133E805BCF7}" srcOrd="0" destOrd="0" presId="urn:microsoft.com/office/officeart/2008/layout/VerticalCurvedList"/>
    <dgm:cxn modelId="{DF6DE0DA-B163-41D1-9846-CE95303EA6DA}" type="presParOf" srcId="{16A36132-DBE9-469A-836C-7133E805BCF7}" destId="{C90C3A9E-FB5C-42A0-9EF0-FA3AF63D464C}" srcOrd="0" destOrd="0" presId="urn:microsoft.com/office/officeart/2008/layout/VerticalCurvedList"/>
    <dgm:cxn modelId="{DEC8BE84-D574-4D5F-AAAA-54A52AE00C4E}" type="presParOf" srcId="{C90C3A9E-FB5C-42A0-9EF0-FA3AF63D464C}" destId="{B45B9AB3-3C68-420F-865D-C4FD514355F6}" srcOrd="0" destOrd="0" presId="urn:microsoft.com/office/officeart/2008/layout/VerticalCurvedList"/>
    <dgm:cxn modelId="{57403A09-9F93-4727-9473-F11B6162A492}" type="presParOf" srcId="{C90C3A9E-FB5C-42A0-9EF0-FA3AF63D464C}" destId="{55542D88-6B39-475B-97DC-589910D41991}" srcOrd="1" destOrd="0" presId="urn:microsoft.com/office/officeart/2008/layout/VerticalCurvedList"/>
    <dgm:cxn modelId="{20DBB480-AB6E-4A48-8C8D-95CEC01E15D0}" type="presParOf" srcId="{C90C3A9E-FB5C-42A0-9EF0-FA3AF63D464C}" destId="{D6FEA541-8ED9-4F86-8FC3-483BD19FB3EC}" srcOrd="2" destOrd="0" presId="urn:microsoft.com/office/officeart/2008/layout/VerticalCurvedList"/>
    <dgm:cxn modelId="{3ED1CDEC-8C6E-415A-8AF8-9F8F27C3D7C7}" type="presParOf" srcId="{C90C3A9E-FB5C-42A0-9EF0-FA3AF63D464C}" destId="{7CD73DB3-6554-4AF5-AD33-DF2C469F7A48}" srcOrd="3" destOrd="0" presId="urn:microsoft.com/office/officeart/2008/layout/VerticalCurvedList"/>
    <dgm:cxn modelId="{054FF69F-C13E-488A-8A04-7EF2B1381658}" type="presParOf" srcId="{16A36132-DBE9-469A-836C-7133E805BCF7}" destId="{0B6CA1FC-C706-4116-8EB9-010B2537B0F0}" srcOrd="1" destOrd="0" presId="urn:microsoft.com/office/officeart/2008/layout/VerticalCurvedList"/>
    <dgm:cxn modelId="{7F402E69-1341-4C9F-92D1-34EA5B830D95}" type="presParOf" srcId="{16A36132-DBE9-469A-836C-7133E805BCF7}" destId="{A5BA1765-33AA-4033-A15E-CF8CC900D151}" srcOrd="2" destOrd="0" presId="urn:microsoft.com/office/officeart/2008/layout/VerticalCurvedList"/>
    <dgm:cxn modelId="{37B38684-13C3-48C9-8253-79A85A21A4F6}" type="presParOf" srcId="{A5BA1765-33AA-4033-A15E-CF8CC900D151}" destId="{9D93C9CC-430F-42AE-B29A-4059D38852D6}" srcOrd="0" destOrd="0" presId="urn:microsoft.com/office/officeart/2008/layout/VerticalCurvedList"/>
    <dgm:cxn modelId="{1BE968BF-9CC1-47FF-8FF8-6CB0B7787D3B}" type="presParOf" srcId="{16A36132-DBE9-469A-836C-7133E805BCF7}" destId="{7DCCC01F-3816-4E25-885C-DE69E80639DB}" srcOrd="3" destOrd="0" presId="urn:microsoft.com/office/officeart/2008/layout/VerticalCurvedList"/>
    <dgm:cxn modelId="{6EA5F861-878D-4116-9557-A420C62A4E18}" type="presParOf" srcId="{16A36132-DBE9-469A-836C-7133E805BCF7}" destId="{AE0FBDD9-D344-4354-92BB-083E17C4AB6E}" srcOrd="4" destOrd="0" presId="urn:microsoft.com/office/officeart/2008/layout/VerticalCurvedList"/>
    <dgm:cxn modelId="{4C41D72F-21E5-47D7-9698-978FFD14F2DA}" type="presParOf" srcId="{AE0FBDD9-D344-4354-92BB-083E17C4AB6E}" destId="{8D2E05E6-9E28-4549-96EA-0F8D18E7C637}" srcOrd="0" destOrd="0" presId="urn:microsoft.com/office/officeart/2008/layout/VerticalCurvedList"/>
    <dgm:cxn modelId="{A7344272-EB88-4B37-910D-63D6F51F99AE}" type="presParOf" srcId="{16A36132-DBE9-469A-836C-7133E805BCF7}" destId="{2DA24B15-A568-46B6-B7C3-4A08E4D57BA9}" srcOrd="5" destOrd="0" presId="urn:microsoft.com/office/officeart/2008/layout/VerticalCurvedList"/>
    <dgm:cxn modelId="{8DEE7FE5-ADA4-4510-B906-B1692AEB3860}" type="presParOf" srcId="{16A36132-DBE9-469A-836C-7133E805BCF7}" destId="{58461158-512C-4493-A596-5C57C3415993}" srcOrd="6" destOrd="0" presId="urn:microsoft.com/office/officeart/2008/layout/VerticalCurvedList"/>
    <dgm:cxn modelId="{05C57748-0CC7-4C0B-A44A-912D3611B38F}" type="presParOf" srcId="{58461158-512C-4493-A596-5C57C3415993}" destId="{69ACA8D2-F425-45B2-AABA-312824BFD60E}" srcOrd="0" destOrd="0" presId="urn:microsoft.com/office/officeart/2008/layout/VerticalCurvedList"/>
  </dgm:cxnLst>
  <dgm:bg/>
  <dgm:whole/>
  <dgm:extLst>
    <a:ext uri="http://schemas.microsoft.com/office/drawing/2008/diagram">
      <dsp:dataModelExt xmlns:dsp="http://schemas.microsoft.com/office/drawing/2008/diagram" relId="rId1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542D88-6B39-475B-97DC-589910D41991}">
      <dsp:nvSpPr>
        <dsp:cNvPr id="0" name=""/>
        <dsp:cNvSpPr/>
      </dsp:nvSpPr>
      <dsp:spPr>
        <a:xfrm>
          <a:off x="-4660597" y="-714481"/>
          <a:ext cx="5551530" cy="5551530"/>
        </a:xfrm>
        <a:prstGeom prst="blockArc">
          <a:avLst>
            <a:gd name="adj1" fmla="val 18900000"/>
            <a:gd name="adj2" fmla="val 2700000"/>
            <a:gd name="adj3" fmla="val 326"/>
          </a:avLst>
        </a:prstGeom>
        <a:noFill/>
        <a:ln w="12700" cap="flat" cmpd="sng" algn="ctr">
          <a:solidFill>
            <a:srgbClr val="ED7D31">
              <a:hueOff val="0"/>
              <a:satOff val="0"/>
              <a:lumOff val="0"/>
              <a:alphaOff val="0"/>
            </a:srgbClr>
          </a:solidFill>
          <a:prstDash val="solid"/>
          <a:miter lim="800000"/>
        </a:ln>
        <a:effectLst/>
      </dsp:spPr>
      <dsp:style>
        <a:lnRef idx="2">
          <a:scrgbClr r="0" g="0" b="0"/>
        </a:lnRef>
        <a:fillRef idx="0">
          <a:scrgbClr r="0" g="0" b="0"/>
        </a:fillRef>
        <a:effectRef idx="0">
          <a:scrgbClr r="0" g="0" b="0"/>
        </a:effectRef>
        <a:fontRef idx="minor"/>
      </dsp:style>
    </dsp:sp>
    <dsp:sp modelId="{0B6CA1FC-C706-4116-8EB9-010B2537B0F0}">
      <dsp:nvSpPr>
        <dsp:cNvPr id="0" name=""/>
        <dsp:cNvSpPr/>
      </dsp:nvSpPr>
      <dsp:spPr>
        <a:xfrm>
          <a:off x="572992" y="412256"/>
          <a:ext cx="8267645" cy="824513"/>
        </a:xfrm>
        <a:prstGeom prst="rect">
          <a:avLst/>
        </a:prstGeom>
        <a:solidFill>
          <a:srgbClr val="ED7D31">
            <a:hueOff val="0"/>
            <a:satOff val="0"/>
            <a:lumOff val="0"/>
            <a:alphaOff val="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54458" tIns="81280" rIns="81280" bIns="81280" numCol="1" spcCol="1270" anchor="ctr" anchorCtr="0">
          <a:noAutofit/>
        </a:bodyPr>
        <a:lstStyle/>
        <a:p>
          <a:pPr marL="0" lvl="0" indent="0" algn="l" defTabSz="1422400">
            <a:lnSpc>
              <a:spcPct val="90000"/>
            </a:lnSpc>
            <a:spcBef>
              <a:spcPct val="0"/>
            </a:spcBef>
            <a:spcAft>
              <a:spcPct val="35000"/>
            </a:spcAft>
            <a:buNone/>
          </a:pPr>
          <a:r>
            <a:rPr lang="fr-FR" sz="3200" kern="1200" dirty="0">
              <a:solidFill>
                <a:sysClr val="window" lastClr="FFFFFF"/>
              </a:solidFill>
              <a:latin typeface="Gill Sans MT" panose="020B0502020104020203" pitchFamily="34" charset="0"/>
              <a:ea typeface="+mn-ea"/>
              <a:cs typeface="+mn-cs"/>
            </a:rPr>
            <a:t>Introduction à l’algorithmique </a:t>
          </a:r>
          <a:endParaRPr lang="fr-FR" sz="3200" b="0" kern="1200" dirty="0">
            <a:solidFill>
              <a:sysClr val="window" lastClr="FFFFFF"/>
            </a:solidFill>
            <a:latin typeface="Gill Sans MT" panose="020B0502020104020203" pitchFamily="34" charset="0"/>
            <a:ea typeface="+mn-ea"/>
            <a:cs typeface="+mn-cs"/>
          </a:endParaRPr>
        </a:p>
      </dsp:txBody>
      <dsp:txXfrm>
        <a:off x="572992" y="412256"/>
        <a:ext cx="8267645" cy="824513"/>
      </dsp:txXfrm>
    </dsp:sp>
    <dsp:sp modelId="{9D93C9CC-430F-42AE-B29A-4059D38852D6}">
      <dsp:nvSpPr>
        <dsp:cNvPr id="0" name=""/>
        <dsp:cNvSpPr/>
      </dsp:nvSpPr>
      <dsp:spPr>
        <a:xfrm>
          <a:off x="57671" y="309192"/>
          <a:ext cx="1030641" cy="1030641"/>
        </a:xfrm>
        <a:prstGeom prst="ellipse">
          <a:avLst/>
        </a:prstGeom>
        <a:solidFill>
          <a:sysClr val="window" lastClr="FFFFFF">
            <a:hueOff val="0"/>
            <a:satOff val="0"/>
            <a:lumOff val="0"/>
            <a:alphaOff val="0"/>
          </a:sysClr>
        </a:solidFill>
        <a:ln w="12700" cap="flat" cmpd="sng" algn="ctr">
          <a:solidFill>
            <a:srgbClr val="ED7D31">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sp>
    <dsp:sp modelId="{7DCCC01F-3816-4E25-885C-DE69E80639DB}">
      <dsp:nvSpPr>
        <dsp:cNvPr id="0" name=""/>
        <dsp:cNvSpPr/>
      </dsp:nvSpPr>
      <dsp:spPr>
        <a:xfrm>
          <a:off x="872702" y="1649026"/>
          <a:ext cx="7967934" cy="824513"/>
        </a:xfrm>
        <a:prstGeom prst="rect">
          <a:avLst/>
        </a:prstGeom>
        <a:solidFill>
          <a:srgbClr val="A5A5A5">
            <a:hueOff val="0"/>
            <a:satOff val="0"/>
            <a:lumOff val="0"/>
            <a:alphaOff val="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54458" tIns="81280" rIns="81280" bIns="81280" numCol="1" spcCol="1270" anchor="ctr" anchorCtr="0">
          <a:noAutofit/>
        </a:bodyPr>
        <a:lstStyle/>
        <a:p>
          <a:pPr marL="0" lvl="0" indent="0" algn="l" defTabSz="1422400">
            <a:lnSpc>
              <a:spcPct val="90000"/>
            </a:lnSpc>
            <a:spcBef>
              <a:spcPct val="0"/>
            </a:spcBef>
            <a:spcAft>
              <a:spcPct val="35000"/>
            </a:spcAft>
            <a:buNone/>
          </a:pPr>
          <a:r>
            <a:rPr lang="fr-FR" sz="3200" kern="1200" dirty="0">
              <a:solidFill>
                <a:sysClr val="window" lastClr="FFFFFF"/>
              </a:solidFill>
              <a:latin typeface="Gill Sans MT" panose="020B0502020104020203" pitchFamily="34" charset="0"/>
              <a:ea typeface="+mn-ea"/>
              <a:cs typeface="+mn-cs"/>
            </a:rPr>
            <a:t>Structures Algorithmiques</a:t>
          </a:r>
        </a:p>
      </dsp:txBody>
      <dsp:txXfrm>
        <a:off x="872702" y="1649026"/>
        <a:ext cx="7967934" cy="824513"/>
      </dsp:txXfrm>
    </dsp:sp>
    <dsp:sp modelId="{8D2E05E6-9E28-4549-96EA-0F8D18E7C637}">
      <dsp:nvSpPr>
        <dsp:cNvPr id="0" name=""/>
        <dsp:cNvSpPr/>
      </dsp:nvSpPr>
      <dsp:spPr>
        <a:xfrm>
          <a:off x="357381" y="1545962"/>
          <a:ext cx="1030641" cy="1030641"/>
        </a:xfrm>
        <a:prstGeom prst="ellipse">
          <a:avLst/>
        </a:prstGeom>
        <a:solidFill>
          <a:sysClr val="window" lastClr="FFFFFF">
            <a:hueOff val="0"/>
            <a:satOff val="0"/>
            <a:lumOff val="0"/>
            <a:alphaOff val="0"/>
          </a:sysClr>
        </a:solidFill>
        <a:ln w="12700" cap="flat" cmpd="sng" algn="ctr">
          <a:solidFill>
            <a:srgbClr val="A5A5A5">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sp>
    <dsp:sp modelId="{2DA24B15-A568-46B6-B7C3-4A08E4D57BA9}">
      <dsp:nvSpPr>
        <dsp:cNvPr id="0" name=""/>
        <dsp:cNvSpPr/>
      </dsp:nvSpPr>
      <dsp:spPr>
        <a:xfrm>
          <a:off x="572992" y="2885796"/>
          <a:ext cx="8267645" cy="824513"/>
        </a:xfrm>
        <a:prstGeom prst="rect">
          <a:avLst/>
        </a:prstGeom>
        <a:solidFill>
          <a:srgbClr val="FFC000">
            <a:hueOff val="0"/>
            <a:satOff val="0"/>
            <a:lumOff val="0"/>
            <a:alphaOff val="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54458" tIns="81280" rIns="81280" bIns="81280" numCol="1" spcCol="1270" anchor="ctr" anchorCtr="0">
          <a:noAutofit/>
        </a:bodyPr>
        <a:lstStyle/>
        <a:p>
          <a:pPr marL="0" lvl="0" indent="0" algn="l" defTabSz="1422400">
            <a:lnSpc>
              <a:spcPct val="90000"/>
            </a:lnSpc>
            <a:spcBef>
              <a:spcPct val="0"/>
            </a:spcBef>
            <a:spcAft>
              <a:spcPct val="35000"/>
            </a:spcAft>
            <a:buNone/>
          </a:pPr>
          <a:r>
            <a:rPr lang="fr-FR" sz="3200" kern="1200" dirty="0">
              <a:solidFill>
                <a:sysClr val="window" lastClr="FFFFFF"/>
              </a:solidFill>
              <a:latin typeface="Gill Sans MT" panose="020B0502020104020203" pitchFamily="34" charset="0"/>
              <a:ea typeface="+mn-ea"/>
              <a:cs typeface="+mn-cs"/>
            </a:rPr>
            <a:t>Premier Programme en Python</a:t>
          </a:r>
        </a:p>
      </dsp:txBody>
      <dsp:txXfrm>
        <a:off x="572992" y="2885796"/>
        <a:ext cx="8267645" cy="824513"/>
      </dsp:txXfrm>
    </dsp:sp>
    <dsp:sp modelId="{69ACA8D2-F425-45B2-AABA-312824BFD60E}">
      <dsp:nvSpPr>
        <dsp:cNvPr id="0" name=""/>
        <dsp:cNvSpPr/>
      </dsp:nvSpPr>
      <dsp:spPr>
        <a:xfrm>
          <a:off x="57671" y="2782732"/>
          <a:ext cx="1030641" cy="1030641"/>
        </a:xfrm>
        <a:prstGeom prst="ellipse">
          <a:avLst/>
        </a:prstGeom>
        <a:solidFill>
          <a:sysClr val="window" lastClr="FFFFFF">
            <a:hueOff val="0"/>
            <a:satOff val="0"/>
            <a:lumOff val="0"/>
            <a:alphaOff val="0"/>
          </a:sysClr>
        </a:solidFill>
        <a:ln w="12700" cap="flat" cmpd="sng" algn="ctr">
          <a:solidFill>
            <a:srgbClr val="FFC000">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CI"/>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8C56F73-5738-46CE-B11D-475A590CF3DD}" type="datetimeFigureOut">
              <a:rPr lang="fr-CI" smtClean="0"/>
              <a:t>05/12/2024</a:t>
            </a:fld>
            <a:endParaRPr lang="fr-CI"/>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CI"/>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CI"/>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CI"/>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D02A025-32DF-4300-93C8-EF832ECD79C2}" type="slidenum">
              <a:rPr lang="fr-CI" smtClean="0"/>
              <a:t>‹N°›</a:t>
            </a:fld>
            <a:endParaRPr lang="fr-CI"/>
          </a:p>
        </p:txBody>
      </p:sp>
    </p:spTree>
    <p:extLst>
      <p:ext uri="{BB962C8B-B14F-4D97-AF65-F5344CB8AC3E}">
        <p14:creationId xmlns:p14="http://schemas.microsoft.com/office/powerpoint/2010/main" val="16420855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buFont typeface="Arial" panose="020B0604020202020204" pitchFamily="34" charset="0"/>
              <a:buChar char="•"/>
            </a:pPr>
            <a:r>
              <a:rPr lang="fr-FR" i="1" dirty="0"/>
              <a:t>"Bienvenue à cette formation dédiée à la transformation digitale dans les entreprises d’eau et d’électricité. Aujourd'hui, nous allons découvrir comment l’Internet, l’IA et les LMS peuvent nous aider à mieux apprendre, mieux travailler et surtout à être plus performants dans nos tâches quotidiennes."</a:t>
            </a:r>
            <a:endParaRPr lang="fr-FR" dirty="0"/>
          </a:p>
          <a:p>
            <a:pPr>
              <a:buFont typeface="Arial" panose="020B0604020202020204" pitchFamily="34" charset="0"/>
              <a:buChar char="•"/>
            </a:pPr>
            <a:r>
              <a:rPr lang="fr-FR" b="1" dirty="0"/>
              <a:t>Objectif :</a:t>
            </a:r>
            <a:r>
              <a:rPr lang="fr-FR" dirty="0"/>
              <a:t> Montrer que l’apprentissage numérique n’est plus une option mais une nécessité pour rester compétitif.</a:t>
            </a:r>
          </a:p>
          <a:p>
            <a:endParaRPr lang="fr-FR" dirty="0"/>
          </a:p>
        </p:txBody>
      </p:sp>
      <p:sp>
        <p:nvSpPr>
          <p:cNvPr id="4" name="Espace réservé du numéro de diapositive 3"/>
          <p:cNvSpPr>
            <a:spLocks noGrp="1"/>
          </p:cNvSpPr>
          <p:nvPr>
            <p:ph type="sldNum" sz="quarter" idx="5"/>
          </p:nvPr>
        </p:nvSpPr>
        <p:spPr/>
        <p:txBody>
          <a:bodyPr/>
          <a:lstStyle/>
          <a:p>
            <a:fld id="{CD02A025-32DF-4300-93C8-EF832ECD79C2}" type="slidenum">
              <a:rPr lang="fr-CI" smtClean="0"/>
              <a:t>1</a:t>
            </a:fld>
            <a:endParaRPr lang="fr-CI"/>
          </a:p>
        </p:txBody>
      </p:sp>
    </p:spTree>
    <p:extLst>
      <p:ext uri="{BB962C8B-B14F-4D97-AF65-F5344CB8AC3E}">
        <p14:creationId xmlns:p14="http://schemas.microsoft.com/office/powerpoint/2010/main" val="4893548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CI"/>
          </a:p>
        </p:txBody>
      </p:sp>
      <p:sp>
        <p:nvSpPr>
          <p:cNvPr id="4" name="Espace réservé du numéro de diapositive 3"/>
          <p:cNvSpPr>
            <a:spLocks noGrp="1"/>
          </p:cNvSpPr>
          <p:nvPr>
            <p:ph type="sldNum" sz="quarter" idx="5"/>
          </p:nvPr>
        </p:nvSpPr>
        <p:spPr/>
        <p:txBody>
          <a:bodyPr/>
          <a:lstStyle/>
          <a:p>
            <a:fld id="{7D65D321-AC01-4DD4-BD25-5231A2E24A85}" type="slidenum">
              <a:rPr lang="fr-CI" smtClean="0"/>
              <a:t>3</a:t>
            </a:fld>
            <a:endParaRPr lang="fr-CI"/>
          </a:p>
        </p:txBody>
      </p:sp>
    </p:spTree>
    <p:extLst>
      <p:ext uri="{BB962C8B-B14F-4D97-AF65-F5344CB8AC3E}">
        <p14:creationId xmlns:p14="http://schemas.microsoft.com/office/powerpoint/2010/main" val="2083362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CD0FF79-060F-B9FE-EC0B-68D164AD134F}"/>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endParaRPr lang="fr-CI"/>
          </a:p>
        </p:txBody>
      </p:sp>
      <p:sp>
        <p:nvSpPr>
          <p:cNvPr id="3" name="Sous-titre 2">
            <a:extLst>
              <a:ext uri="{FF2B5EF4-FFF2-40B4-BE49-F238E27FC236}">
                <a16:creationId xmlns:a16="http://schemas.microsoft.com/office/drawing/2014/main" id="{5AD48357-9C39-FB59-1950-C2A21C57221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endParaRPr lang="fr-CI"/>
          </a:p>
        </p:txBody>
      </p:sp>
      <p:sp>
        <p:nvSpPr>
          <p:cNvPr id="4" name="Espace réservé de la date 3">
            <a:extLst>
              <a:ext uri="{FF2B5EF4-FFF2-40B4-BE49-F238E27FC236}">
                <a16:creationId xmlns:a16="http://schemas.microsoft.com/office/drawing/2014/main" id="{357BC7DD-4ECB-86E3-61EF-22DD61A98482}"/>
              </a:ext>
            </a:extLst>
          </p:cNvPr>
          <p:cNvSpPr>
            <a:spLocks noGrp="1"/>
          </p:cNvSpPr>
          <p:nvPr>
            <p:ph type="dt" sz="half" idx="10"/>
          </p:nvPr>
        </p:nvSpPr>
        <p:spPr/>
        <p:txBody>
          <a:bodyPr/>
          <a:lstStyle/>
          <a:p>
            <a:fld id="{5910D96A-CB67-46A6-B62F-69D147D3F25C}" type="datetimeFigureOut">
              <a:rPr lang="fr-CI" smtClean="0"/>
              <a:t>05/12/2024</a:t>
            </a:fld>
            <a:endParaRPr lang="fr-CI"/>
          </a:p>
        </p:txBody>
      </p:sp>
      <p:sp>
        <p:nvSpPr>
          <p:cNvPr id="5" name="Espace réservé du pied de page 4">
            <a:extLst>
              <a:ext uri="{FF2B5EF4-FFF2-40B4-BE49-F238E27FC236}">
                <a16:creationId xmlns:a16="http://schemas.microsoft.com/office/drawing/2014/main" id="{E6AD6A95-6B7E-F10A-598E-FD419CFAFE8D}"/>
              </a:ext>
            </a:extLst>
          </p:cNvPr>
          <p:cNvSpPr>
            <a:spLocks noGrp="1"/>
          </p:cNvSpPr>
          <p:nvPr>
            <p:ph type="ftr" sz="quarter" idx="11"/>
          </p:nvPr>
        </p:nvSpPr>
        <p:spPr/>
        <p:txBody>
          <a:bodyPr/>
          <a:lstStyle/>
          <a:p>
            <a:endParaRPr lang="fr-CI"/>
          </a:p>
        </p:txBody>
      </p:sp>
      <p:sp>
        <p:nvSpPr>
          <p:cNvPr id="6" name="Espace réservé du numéro de diapositive 5">
            <a:extLst>
              <a:ext uri="{FF2B5EF4-FFF2-40B4-BE49-F238E27FC236}">
                <a16:creationId xmlns:a16="http://schemas.microsoft.com/office/drawing/2014/main" id="{9706677F-E883-D0A8-CC95-D03CA195866B}"/>
              </a:ext>
            </a:extLst>
          </p:cNvPr>
          <p:cNvSpPr>
            <a:spLocks noGrp="1"/>
          </p:cNvSpPr>
          <p:nvPr>
            <p:ph type="sldNum" sz="quarter" idx="12"/>
          </p:nvPr>
        </p:nvSpPr>
        <p:spPr/>
        <p:txBody>
          <a:bodyPr/>
          <a:lstStyle/>
          <a:p>
            <a:fld id="{847FD501-43CE-4EE0-B12D-3BD8FAEE06A5}" type="slidenum">
              <a:rPr lang="fr-CI" smtClean="0"/>
              <a:t>‹N°›</a:t>
            </a:fld>
            <a:endParaRPr lang="fr-CI"/>
          </a:p>
        </p:txBody>
      </p:sp>
    </p:spTree>
    <p:extLst>
      <p:ext uri="{BB962C8B-B14F-4D97-AF65-F5344CB8AC3E}">
        <p14:creationId xmlns:p14="http://schemas.microsoft.com/office/powerpoint/2010/main" val="32463459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B2955C7-E4EF-4251-BBBD-8249F048F940}"/>
              </a:ext>
            </a:extLst>
          </p:cNvPr>
          <p:cNvSpPr>
            <a:spLocks noGrp="1"/>
          </p:cNvSpPr>
          <p:nvPr>
            <p:ph type="title"/>
          </p:nvPr>
        </p:nvSpPr>
        <p:spPr/>
        <p:txBody>
          <a:bodyPr/>
          <a:lstStyle/>
          <a:p>
            <a:r>
              <a:rPr lang="fr-FR"/>
              <a:t>Modifiez le style du titre</a:t>
            </a:r>
            <a:endParaRPr lang="fr-CI"/>
          </a:p>
        </p:txBody>
      </p:sp>
      <p:sp>
        <p:nvSpPr>
          <p:cNvPr id="3" name="Espace réservé du texte vertical 2">
            <a:extLst>
              <a:ext uri="{FF2B5EF4-FFF2-40B4-BE49-F238E27FC236}">
                <a16:creationId xmlns:a16="http://schemas.microsoft.com/office/drawing/2014/main" id="{A8C24447-1998-8A3B-74A9-B5C418281C3E}"/>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CI"/>
          </a:p>
        </p:txBody>
      </p:sp>
      <p:sp>
        <p:nvSpPr>
          <p:cNvPr id="4" name="Espace réservé de la date 3">
            <a:extLst>
              <a:ext uri="{FF2B5EF4-FFF2-40B4-BE49-F238E27FC236}">
                <a16:creationId xmlns:a16="http://schemas.microsoft.com/office/drawing/2014/main" id="{7BC5A3B8-7E9E-319A-5B70-623D0C50833D}"/>
              </a:ext>
            </a:extLst>
          </p:cNvPr>
          <p:cNvSpPr>
            <a:spLocks noGrp="1"/>
          </p:cNvSpPr>
          <p:nvPr>
            <p:ph type="dt" sz="half" idx="10"/>
          </p:nvPr>
        </p:nvSpPr>
        <p:spPr/>
        <p:txBody>
          <a:bodyPr/>
          <a:lstStyle/>
          <a:p>
            <a:fld id="{5910D96A-CB67-46A6-B62F-69D147D3F25C}" type="datetimeFigureOut">
              <a:rPr lang="fr-CI" smtClean="0"/>
              <a:t>05/12/2024</a:t>
            </a:fld>
            <a:endParaRPr lang="fr-CI"/>
          </a:p>
        </p:txBody>
      </p:sp>
      <p:sp>
        <p:nvSpPr>
          <p:cNvPr id="5" name="Espace réservé du pied de page 4">
            <a:extLst>
              <a:ext uri="{FF2B5EF4-FFF2-40B4-BE49-F238E27FC236}">
                <a16:creationId xmlns:a16="http://schemas.microsoft.com/office/drawing/2014/main" id="{03064408-C32D-E69A-72FA-6E17CF548315}"/>
              </a:ext>
            </a:extLst>
          </p:cNvPr>
          <p:cNvSpPr>
            <a:spLocks noGrp="1"/>
          </p:cNvSpPr>
          <p:nvPr>
            <p:ph type="ftr" sz="quarter" idx="11"/>
          </p:nvPr>
        </p:nvSpPr>
        <p:spPr/>
        <p:txBody>
          <a:bodyPr/>
          <a:lstStyle/>
          <a:p>
            <a:endParaRPr lang="fr-CI"/>
          </a:p>
        </p:txBody>
      </p:sp>
      <p:sp>
        <p:nvSpPr>
          <p:cNvPr id="6" name="Espace réservé du numéro de diapositive 5">
            <a:extLst>
              <a:ext uri="{FF2B5EF4-FFF2-40B4-BE49-F238E27FC236}">
                <a16:creationId xmlns:a16="http://schemas.microsoft.com/office/drawing/2014/main" id="{8734BC8A-844B-0FB4-E266-148D3E513288}"/>
              </a:ext>
            </a:extLst>
          </p:cNvPr>
          <p:cNvSpPr>
            <a:spLocks noGrp="1"/>
          </p:cNvSpPr>
          <p:nvPr>
            <p:ph type="sldNum" sz="quarter" idx="12"/>
          </p:nvPr>
        </p:nvSpPr>
        <p:spPr/>
        <p:txBody>
          <a:bodyPr/>
          <a:lstStyle/>
          <a:p>
            <a:fld id="{847FD501-43CE-4EE0-B12D-3BD8FAEE06A5}" type="slidenum">
              <a:rPr lang="fr-CI" smtClean="0"/>
              <a:t>‹N°›</a:t>
            </a:fld>
            <a:endParaRPr lang="fr-CI"/>
          </a:p>
        </p:txBody>
      </p:sp>
    </p:spTree>
    <p:extLst>
      <p:ext uri="{BB962C8B-B14F-4D97-AF65-F5344CB8AC3E}">
        <p14:creationId xmlns:p14="http://schemas.microsoft.com/office/powerpoint/2010/main" val="30424422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974162B1-1723-C0F5-ED6F-49CBE13AD664}"/>
              </a:ext>
            </a:extLst>
          </p:cNvPr>
          <p:cNvSpPr>
            <a:spLocks noGrp="1"/>
          </p:cNvSpPr>
          <p:nvPr>
            <p:ph type="title" orient="vert"/>
          </p:nvPr>
        </p:nvSpPr>
        <p:spPr>
          <a:xfrm>
            <a:off x="8724900" y="365125"/>
            <a:ext cx="2628900" cy="5811838"/>
          </a:xfrm>
        </p:spPr>
        <p:txBody>
          <a:bodyPr vert="eaVert"/>
          <a:lstStyle/>
          <a:p>
            <a:r>
              <a:rPr lang="fr-FR"/>
              <a:t>Modifiez le style du titre</a:t>
            </a:r>
            <a:endParaRPr lang="fr-CI"/>
          </a:p>
        </p:txBody>
      </p:sp>
      <p:sp>
        <p:nvSpPr>
          <p:cNvPr id="3" name="Espace réservé du texte vertical 2">
            <a:extLst>
              <a:ext uri="{FF2B5EF4-FFF2-40B4-BE49-F238E27FC236}">
                <a16:creationId xmlns:a16="http://schemas.microsoft.com/office/drawing/2014/main" id="{69DACB62-BDE9-71DB-A7BB-C99D04536BE3}"/>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CI"/>
          </a:p>
        </p:txBody>
      </p:sp>
      <p:sp>
        <p:nvSpPr>
          <p:cNvPr id="4" name="Espace réservé de la date 3">
            <a:extLst>
              <a:ext uri="{FF2B5EF4-FFF2-40B4-BE49-F238E27FC236}">
                <a16:creationId xmlns:a16="http://schemas.microsoft.com/office/drawing/2014/main" id="{E0786E05-F2E3-5B37-3943-0EEC979BA82D}"/>
              </a:ext>
            </a:extLst>
          </p:cNvPr>
          <p:cNvSpPr>
            <a:spLocks noGrp="1"/>
          </p:cNvSpPr>
          <p:nvPr>
            <p:ph type="dt" sz="half" idx="10"/>
          </p:nvPr>
        </p:nvSpPr>
        <p:spPr/>
        <p:txBody>
          <a:bodyPr/>
          <a:lstStyle/>
          <a:p>
            <a:fld id="{5910D96A-CB67-46A6-B62F-69D147D3F25C}" type="datetimeFigureOut">
              <a:rPr lang="fr-CI" smtClean="0"/>
              <a:t>05/12/2024</a:t>
            </a:fld>
            <a:endParaRPr lang="fr-CI"/>
          </a:p>
        </p:txBody>
      </p:sp>
      <p:sp>
        <p:nvSpPr>
          <p:cNvPr id="5" name="Espace réservé du pied de page 4">
            <a:extLst>
              <a:ext uri="{FF2B5EF4-FFF2-40B4-BE49-F238E27FC236}">
                <a16:creationId xmlns:a16="http://schemas.microsoft.com/office/drawing/2014/main" id="{3CE61FA7-3F0F-7ADE-C19A-C766A66B9B05}"/>
              </a:ext>
            </a:extLst>
          </p:cNvPr>
          <p:cNvSpPr>
            <a:spLocks noGrp="1"/>
          </p:cNvSpPr>
          <p:nvPr>
            <p:ph type="ftr" sz="quarter" idx="11"/>
          </p:nvPr>
        </p:nvSpPr>
        <p:spPr/>
        <p:txBody>
          <a:bodyPr/>
          <a:lstStyle/>
          <a:p>
            <a:endParaRPr lang="fr-CI"/>
          </a:p>
        </p:txBody>
      </p:sp>
      <p:sp>
        <p:nvSpPr>
          <p:cNvPr id="6" name="Espace réservé du numéro de diapositive 5">
            <a:extLst>
              <a:ext uri="{FF2B5EF4-FFF2-40B4-BE49-F238E27FC236}">
                <a16:creationId xmlns:a16="http://schemas.microsoft.com/office/drawing/2014/main" id="{4B3B0020-F048-348A-C4DD-405E84B56D85}"/>
              </a:ext>
            </a:extLst>
          </p:cNvPr>
          <p:cNvSpPr>
            <a:spLocks noGrp="1"/>
          </p:cNvSpPr>
          <p:nvPr>
            <p:ph type="sldNum" sz="quarter" idx="12"/>
          </p:nvPr>
        </p:nvSpPr>
        <p:spPr/>
        <p:txBody>
          <a:bodyPr/>
          <a:lstStyle/>
          <a:p>
            <a:fld id="{847FD501-43CE-4EE0-B12D-3BD8FAEE06A5}" type="slidenum">
              <a:rPr lang="fr-CI" smtClean="0"/>
              <a:t>‹N°›</a:t>
            </a:fld>
            <a:endParaRPr lang="fr-CI"/>
          </a:p>
        </p:txBody>
      </p:sp>
    </p:spTree>
    <p:extLst>
      <p:ext uri="{BB962C8B-B14F-4D97-AF65-F5344CB8AC3E}">
        <p14:creationId xmlns:p14="http://schemas.microsoft.com/office/powerpoint/2010/main" val="17518920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Diapositive de titr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E73604C-75CB-CDA8-0D10-BD39E87C750E}"/>
              </a:ext>
            </a:extLst>
          </p:cNvPr>
          <p:cNvSpPr/>
          <p:nvPr userDrawn="1"/>
        </p:nvSpPr>
        <p:spPr>
          <a:xfrm>
            <a:off x="0" y="0"/>
            <a:ext cx="12192000" cy="6858000"/>
          </a:xfrm>
          <a:prstGeom prst="rect">
            <a:avLst/>
          </a:prstGeom>
          <a:solidFill>
            <a:schemeClr val="accent5">
              <a:lumMod val="20000"/>
              <a:lumOff val="80000"/>
            </a:schemeClr>
          </a:solidFill>
          <a:ln>
            <a:solidFill>
              <a:schemeClr val="bg1">
                <a:lumMod val="7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CI" dirty="0"/>
          </a:p>
        </p:txBody>
      </p:sp>
      <p:sp>
        <p:nvSpPr>
          <p:cNvPr id="8" name="Rectangle 7">
            <a:extLst>
              <a:ext uri="{FF2B5EF4-FFF2-40B4-BE49-F238E27FC236}">
                <a16:creationId xmlns:a16="http://schemas.microsoft.com/office/drawing/2014/main" id="{965D03FF-D135-1833-CCDE-C90537A20E4D}"/>
              </a:ext>
            </a:extLst>
          </p:cNvPr>
          <p:cNvSpPr/>
          <p:nvPr userDrawn="1"/>
        </p:nvSpPr>
        <p:spPr>
          <a:xfrm>
            <a:off x="0" y="6391275"/>
            <a:ext cx="8353425" cy="466725"/>
          </a:xfrm>
          <a:prstGeom prst="rect">
            <a:avLst/>
          </a:prstGeom>
          <a:solidFill>
            <a:srgbClr val="25437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I" dirty="0"/>
          </a:p>
        </p:txBody>
      </p:sp>
      <p:pic>
        <p:nvPicPr>
          <p:cNvPr id="9" name="Image 8">
            <a:extLst>
              <a:ext uri="{FF2B5EF4-FFF2-40B4-BE49-F238E27FC236}">
                <a16:creationId xmlns:a16="http://schemas.microsoft.com/office/drawing/2014/main" id="{DF4E2B4E-EA9A-48A8-4EEB-91DBDAFD585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5522" y="-1482186"/>
            <a:ext cx="5323061" cy="4732118"/>
          </a:xfrm>
          <a:prstGeom prst="rect">
            <a:avLst/>
          </a:prstGeom>
        </p:spPr>
      </p:pic>
      <p:pic>
        <p:nvPicPr>
          <p:cNvPr id="10" name="Image 9">
            <a:extLst>
              <a:ext uri="{FF2B5EF4-FFF2-40B4-BE49-F238E27FC236}">
                <a16:creationId xmlns:a16="http://schemas.microsoft.com/office/drawing/2014/main" id="{67EA9239-9AD9-AD3C-D240-25BFB043765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948302" y="-3035074"/>
            <a:ext cx="11217541" cy="11217541"/>
          </a:xfrm>
          <a:prstGeom prst="rect">
            <a:avLst/>
          </a:prstGeom>
        </p:spPr>
      </p:pic>
    </p:spTree>
    <p:extLst>
      <p:ext uri="{BB962C8B-B14F-4D97-AF65-F5344CB8AC3E}">
        <p14:creationId xmlns:p14="http://schemas.microsoft.com/office/powerpoint/2010/main" val="1701256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500"/>
                                        <p:tgtEl>
                                          <p:spTgt spid="7"/>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randombar(horizontal)">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re et contenu">
    <p:spTree>
      <p:nvGrpSpPr>
        <p:cNvPr id="1" name=""/>
        <p:cNvGrpSpPr/>
        <p:nvPr/>
      </p:nvGrpSpPr>
      <p:grpSpPr>
        <a:xfrm>
          <a:off x="0" y="0"/>
          <a:ext cx="0" cy="0"/>
          <a:chOff x="0" y="0"/>
          <a:chExt cx="0" cy="0"/>
        </a:xfrm>
      </p:grpSpPr>
      <p:sp>
        <p:nvSpPr>
          <p:cNvPr id="4" name="Espace réservé de la date 3">
            <a:extLst>
              <a:ext uri="{FF2B5EF4-FFF2-40B4-BE49-F238E27FC236}">
                <a16:creationId xmlns:a16="http://schemas.microsoft.com/office/drawing/2014/main" id="{27E3239B-CBFD-F897-73A5-D75EF7E0FAA4}"/>
              </a:ext>
            </a:extLst>
          </p:cNvPr>
          <p:cNvSpPr>
            <a:spLocks noGrp="1"/>
          </p:cNvSpPr>
          <p:nvPr>
            <p:ph type="dt" sz="half" idx="10"/>
          </p:nvPr>
        </p:nvSpPr>
        <p:spPr/>
        <p:txBody>
          <a:bodyPr/>
          <a:lstStyle/>
          <a:p>
            <a:fld id="{6199256F-E935-4A4F-940F-392D6204E916}" type="datetimeFigureOut">
              <a:rPr lang="fr-CI" smtClean="0"/>
              <a:t>05/12/2024</a:t>
            </a:fld>
            <a:endParaRPr lang="fr-CI"/>
          </a:p>
        </p:txBody>
      </p:sp>
      <p:sp>
        <p:nvSpPr>
          <p:cNvPr id="5" name="Espace réservé du pied de page 4">
            <a:extLst>
              <a:ext uri="{FF2B5EF4-FFF2-40B4-BE49-F238E27FC236}">
                <a16:creationId xmlns:a16="http://schemas.microsoft.com/office/drawing/2014/main" id="{D9EF63B7-DD2E-B6BE-6173-E0482BB95453}"/>
              </a:ext>
            </a:extLst>
          </p:cNvPr>
          <p:cNvSpPr>
            <a:spLocks noGrp="1"/>
          </p:cNvSpPr>
          <p:nvPr>
            <p:ph type="ftr" sz="quarter" idx="11"/>
          </p:nvPr>
        </p:nvSpPr>
        <p:spPr/>
        <p:txBody>
          <a:bodyPr/>
          <a:lstStyle/>
          <a:p>
            <a:endParaRPr lang="fr-CI"/>
          </a:p>
        </p:txBody>
      </p:sp>
      <p:sp>
        <p:nvSpPr>
          <p:cNvPr id="6" name="Espace réservé du numéro de diapositive 5">
            <a:extLst>
              <a:ext uri="{FF2B5EF4-FFF2-40B4-BE49-F238E27FC236}">
                <a16:creationId xmlns:a16="http://schemas.microsoft.com/office/drawing/2014/main" id="{AAF4F727-608E-4038-C7BE-149A34FE29E1}"/>
              </a:ext>
            </a:extLst>
          </p:cNvPr>
          <p:cNvSpPr>
            <a:spLocks noGrp="1"/>
          </p:cNvSpPr>
          <p:nvPr>
            <p:ph type="sldNum" sz="quarter" idx="12"/>
          </p:nvPr>
        </p:nvSpPr>
        <p:spPr/>
        <p:txBody>
          <a:bodyPr/>
          <a:lstStyle/>
          <a:p>
            <a:fld id="{12375ADC-E1AC-4899-AC67-F7B80FBE54F2}" type="slidenum">
              <a:rPr lang="fr-CI" smtClean="0"/>
              <a:t>‹N°›</a:t>
            </a:fld>
            <a:endParaRPr lang="fr-CI"/>
          </a:p>
        </p:txBody>
      </p:sp>
      <p:pic>
        <p:nvPicPr>
          <p:cNvPr id="11" name="Image 10">
            <a:extLst>
              <a:ext uri="{FF2B5EF4-FFF2-40B4-BE49-F238E27FC236}">
                <a16:creationId xmlns:a16="http://schemas.microsoft.com/office/drawing/2014/main" id="{36AFD293-8E5B-C488-0E77-5F495F6F513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14624" y="-3370"/>
            <a:ext cx="2991978" cy="4125964"/>
          </a:xfrm>
          <a:prstGeom prst="rect">
            <a:avLst/>
          </a:prstGeom>
        </p:spPr>
      </p:pic>
      <p:pic>
        <p:nvPicPr>
          <p:cNvPr id="12" name="Image 11">
            <a:extLst>
              <a:ext uri="{FF2B5EF4-FFF2-40B4-BE49-F238E27FC236}">
                <a16:creationId xmlns:a16="http://schemas.microsoft.com/office/drawing/2014/main" id="{1B53D38E-21E8-F4C7-7B4D-FF0127CCDF9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1096" y="-382817"/>
            <a:ext cx="1582804" cy="1582804"/>
          </a:xfrm>
          <a:prstGeom prst="rect">
            <a:avLst/>
          </a:prstGeom>
        </p:spPr>
      </p:pic>
      <p:sp>
        <p:nvSpPr>
          <p:cNvPr id="13" name="Rectangle 12">
            <a:extLst>
              <a:ext uri="{FF2B5EF4-FFF2-40B4-BE49-F238E27FC236}">
                <a16:creationId xmlns:a16="http://schemas.microsoft.com/office/drawing/2014/main" id="{51F95CBF-DF5E-E79F-106C-B68B5EA11208}"/>
              </a:ext>
            </a:extLst>
          </p:cNvPr>
          <p:cNvSpPr/>
          <p:nvPr userDrawn="1"/>
        </p:nvSpPr>
        <p:spPr>
          <a:xfrm>
            <a:off x="0" y="6391275"/>
            <a:ext cx="12192000" cy="466725"/>
          </a:xfrm>
          <a:prstGeom prst="rect">
            <a:avLst/>
          </a:prstGeom>
          <a:solidFill>
            <a:srgbClr val="25437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I" dirty="0"/>
          </a:p>
        </p:txBody>
      </p:sp>
      <p:pic>
        <p:nvPicPr>
          <p:cNvPr id="14" name="Image 13">
            <a:extLst>
              <a:ext uri="{FF2B5EF4-FFF2-40B4-BE49-F238E27FC236}">
                <a16:creationId xmlns:a16="http://schemas.microsoft.com/office/drawing/2014/main" id="{24C72808-2D33-66F1-0136-7BBED6250D25}"/>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204127" y="4895044"/>
            <a:ext cx="2134537" cy="2083102"/>
          </a:xfrm>
          <a:prstGeom prst="rect">
            <a:avLst/>
          </a:prstGeom>
        </p:spPr>
      </p:pic>
    </p:spTree>
    <p:extLst>
      <p:ext uri="{BB962C8B-B14F-4D97-AF65-F5344CB8AC3E}">
        <p14:creationId xmlns:p14="http://schemas.microsoft.com/office/powerpoint/2010/main" val="1399012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randombar(horizontal)">
                                      <p:cBhvr>
                                        <p:cTn id="7" dur="500"/>
                                        <p:tgtEl>
                                          <p:spTgt spid="13"/>
                                        </p:tgtEl>
                                      </p:cBhvr>
                                    </p:animEffect>
                                  </p:childTnLst>
                                </p:cTn>
                              </p:par>
                              <p:par>
                                <p:cTn id="8" presetID="14" presetClass="entr" presetSubtype="10"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randombar(horizontal)">
                                      <p:cBhvr>
                                        <p:cTn id="1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49CACB7-F7B8-6CF4-F4BF-ADC13C7CCF8F}"/>
              </a:ext>
            </a:extLst>
          </p:cNvPr>
          <p:cNvSpPr>
            <a:spLocks noGrp="1"/>
          </p:cNvSpPr>
          <p:nvPr>
            <p:ph type="title"/>
          </p:nvPr>
        </p:nvSpPr>
        <p:spPr/>
        <p:txBody>
          <a:bodyPr/>
          <a:lstStyle/>
          <a:p>
            <a:r>
              <a:rPr lang="fr-FR"/>
              <a:t>Modifiez le style du titre</a:t>
            </a:r>
            <a:endParaRPr lang="fr-CI"/>
          </a:p>
        </p:txBody>
      </p:sp>
      <p:sp>
        <p:nvSpPr>
          <p:cNvPr id="3" name="Espace réservé du contenu 2">
            <a:extLst>
              <a:ext uri="{FF2B5EF4-FFF2-40B4-BE49-F238E27FC236}">
                <a16:creationId xmlns:a16="http://schemas.microsoft.com/office/drawing/2014/main" id="{D1B10959-FCB6-4CB1-D380-6909E5A99E6A}"/>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CI"/>
          </a:p>
        </p:txBody>
      </p:sp>
      <p:sp>
        <p:nvSpPr>
          <p:cNvPr id="4" name="Espace réservé de la date 3">
            <a:extLst>
              <a:ext uri="{FF2B5EF4-FFF2-40B4-BE49-F238E27FC236}">
                <a16:creationId xmlns:a16="http://schemas.microsoft.com/office/drawing/2014/main" id="{E8ADDFAA-3A4B-A96C-09E1-CCC193B929E9}"/>
              </a:ext>
            </a:extLst>
          </p:cNvPr>
          <p:cNvSpPr>
            <a:spLocks noGrp="1"/>
          </p:cNvSpPr>
          <p:nvPr>
            <p:ph type="dt" sz="half" idx="10"/>
          </p:nvPr>
        </p:nvSpPr>
        <p:spPr/>
        <p:txBody>
          <a:bodyPr/>
          <a:lstStyle/>
          <a:p>
            <a:fld id="{5910D96A-CB67-46A6-B62F-69D147D3F25C}" type="datetimeFigureOut">
              <a:rPr lang="fr-CI" smtClean="0"/>
              <a:t>05/12/2024</a:t>
            </a:fld>
            <a:endParaRPr lang="fr-CI"/>
          </a:p>
        </p:txBody>
      </p:sp>
      <p:sp>
        <p:nvSpPr>
          <p:cNvPr id="5" name="Espace réservé du pied de page 4">
            <a:extLst>
              <a:ext uri="{FF2B5EF4-FFF2-40B4-BE49-F238E27FC236}">
                <a16:creationId xmlns:a16="http://schemas.microsoft.com/office/drawing/2014/main" id="{01413218-3ACD-718F-B868-6539C66F7E70}"/>
              </a:ext>
            </a:extLst>
          </p:cNvPr>
          <p:cNvSpPr>
            <a:spLocks noGrp="1"/>
          </p:cNvSpPr>
          <p:nvPr>
            <p:ph type="ftr" sz="quarter" idx="11"/>
          </p:nvPr>
        </p:nvSpPr>
        <p:spPr/>
        <p:txBody>
          <a:bodyPr/>
          <a:lstStyle/>
          <a:p>
            <a:endParaRPr lang="fr-CI"/>
          </a:p>
        </p:txBody>
      </p:sp>
      <p:sp>
        <p:nvSpPr>
          <p:cNvPr id="6" name="Espace réservé du numéro de diapositive 5">
            <a:extLst>
              <a:ext uri="{FF2B5EF4-FFF2-40B4-BE49-F238E27FC236}">
                <a16:creationId xmlns:a16="http://schemas.microsoft.com/office/drawing/2014/main" id="{24007841-E9CA-98FB-E4B9-AA461279BCBF}"/>
              </a:ext>
            </a:extLst>
          </p:cNvPr>
          <p:cNvSpPr>
            <a:spLocks noGrp="1"/>
          </p:cNvSpPr>
          <p:nvPr>
            <p:ph type="sldNum" sz="quarter" idx="12"/>
          </p:nvPr>
        </p:nvSpPr>
        <p:spPr/>
        <p:txBody>
          <a:bodyPr/>
          <a:lstStyle/>
          <a:p>
            <a:fld id="{847FD501-43CE-4EE0-B12D-3BD8FAEE06A5}" type="slidenum">
              <a:rPr lang="fr-CI" smtClean="0"/>
              <a:t>‹N°›</a:t>
            </a:fld>
            <a:endParaRPr lang="fr-CI"/>
          </a:p>
        </p:txBody>
      </p:sp>
    </p:spTree>
    <p:extLst>
      <p:ext uri="{BB962C8B-B14F-4D97-AF65-F5344CB8AC3E}">
        <p14:creationId xmlns:p14="http://schemas.microsoft.com/office/powerpoint/2010/main" val="444733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AA18A4D-59F3-405E-2BCE-E7087E786169}"/>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endParaRPr lang="fr-CI"/>
          </a:p>
        </p:txBody>
      </p:sp>
      <p:sp>
        <p:nvSpPr>
          <p:cNvPr id="3" name="Espace réservé du texte 2">
            <a:extLst>
              <a:ext uri="{FF2B5EF4-FFF2-40B4-BE49-F238E27FC236}">
                <a16:creationId xmlns:a16="http://schemas.microsoft.com/office/drawing/2014/main" id="{D4116933-6C3A-2878-6908-703D4156E9B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95722B04-3BBA-D906-400B-BC5202B3BEBE}"/>
              </a:ext>
            </a:extLst>
          </p:cNvPr>
          <p:cNvSpPr>
            <a:spLocks noGrp="1"/>
          </p:cNvSpPr>
          <p:nvPr>
            <p:ph type="dt" sz="half" idx="10"/>
          </p:nvPr>
        </p:nvSpPr>
        <p:spPr/>
        <p:txBody>
          <a:bodyPr/>
          <a:lstStyle/>
          <a:p>
            <a:fld id="{5910D96A-CB67-46A6-B62F-69D147D3F25C}" type="datetimeFigureOut">
              <a:rPr lang="fr-CI" smtClean="0"/>
              <a:t>05/12/2024</a:t>
            </a:fld>
            <a:endParaRPr lang="fr-CI"/>
          </a:p>
        </p:txBody>
      </p:sp>
      <p:sp>
        <p:nvSpPr>
          <p:cNvPr id="5" name="Espace réservé du pied de page 4">
            <a:extLst>
              <a:ext uri="{FF2B5EF4-FFF2-40B4-BE49-F238E27FC236}">
                <a16:creationId xmlns:a16="http://schemas.microsoft.com/office/drawing/2014/main" id="{662AB8B4-6F81-9FCF-6D00-7B7AB7CF7854}"/>
              </a:ext>
            </a:extLst>
          </p:cNvPr>
          <p:cNvSpPr>
            <a:spLocks noGrp="1"/>
          </p:cNvSpPr>
          <p:nvPr>
            <p:ph type="ftr" sz="quarter" idx="11"/>
          </p:nvPr>
        </p:nvSpPr>
        <p:spPr/>
        <p:txBody>
          <a:bodyPr/>
          <a:lstStyle/>
          <a:p>
            <a:endParaRPr lang="fr-CI"/>
          </a:p>
        </p:txBody>
      </p:sp>
      <p:sp>
        <p:nvSpPr>
          <p:cNvPr id="6" name="Espace réservé du numéro de diapositive 5">
            <a:extLst>
              <a:ext uri="{FF2B5EF4-FFF2-40B4-BE49-F238E27FC236}">
                <a16:creationId xmlns:a16="http://schemas.microsoft.com/office/drawing/2014/main" id="{8908CB38-E576-4F3F-94D3-56FD613EFF14}"/>
              </a:ext>
            </a:extLst>
          </p:cNvPr>
          <p:cNvSpPr>
            <a:spLocks noGrp="1"/>
          </p:cNvSpPr>
          <p:nvPr>
            <p:ph type="sldNum" sz="quarter" idx="12"/>
          </p:nvPr>
        </p:nvSpPr>
        <p:spPr/>
        <p:txBody>
          <a:bodyPr/>
          <a:lstStyle/>
          <a:p>
            <a:fld id="{847FD501-43CE-4EE0-B12D-3BD8FAEE06A5}" type="slidenum">
              <a:rPr lang="fr-CI" smtClean="0"/>
              <a:t>‹N°›</a:t>
            </a:fld>
            <a:endParaRPr lang="fr-CI"/>
          </a:p>
        </p:txBody>
      </p:sp>
    </p:spTree>
    <p:extLst>
      <p:ext uri="{BB962C8B-B14F-4D97-AF65-F5344CB8AC3E}">
        <p14:creationId xmlns:p14="http://schemas.microsoft.com/office/powerpoint/2010/main" val="30674392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9AB73B3-4191-5B0C-C44E-B5386AEC3D01}"/>
              </a:ext>
            </a:extLst>
          </p:cNvPr>
          <p:cNvSpPr>
            <a:spLocks noGrp="1"/>
          </p:cNvSpPr>
          <p:nvPr>
            <p:ph type="title"/>
          </p:nvPr>
        </p:nvSpPr>
        <p:spPr/>
        <p:txBody>
          <a:bodyPr/>
          <a:lstStyle/>
          <a:p>
            <a:r>
              <a:rPr lang="fr-FR"/>
              <a:t>Modifiez le style du titre</a:t>
            </a:r>
            <a:endParaRPr lang="fr-CI"/>
          </a:p>
        </p:txBody>
      </p:sp>
      <p:sp>
        <p:nvSpPr>
          <p:cNvPr id="3" name="Espace réservé du contenu 2">
            <a:extLst>
              <a:ext uri="{FF2B5EF4-FFF2-40B4-BE49-F238E27FC236}">
                <a16:creationId xmlns:a16="http://schemas.microsoft.com/office/drawing/2014/main" id="{D8AE55D9-029B-12E4-02AE-78AC44E8C25C}"/>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CI"/>
          </a:p>
        </p:txBody>
      </p:sp>
      <p:sp>
        <p:nvSpPr>
          <p:cNvPr id="4" name="Espace réservé du contenu 3">
            <a:extLst>
              <a:ext uri="{FF2B5EF4-FFF2-40B4-BE49-F238E27FC236}">
                <a16:creationId xmlns:a16="http://schemas.microsoft.com/office/drawing/2014/main" id="{69973303-CA62-4FCF-5F43-204AE58D474F}"/>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CI"/>
          </a:p>
        </p:txBody>
      </p:sp>
      <p:sp>
        <p:nvSpPr>
          <p:cNvPr id="5" name="Espace réservé de la date 4">
            <a:extLst>
              <a:ext uri="{FF2B5EF4-FFF2-40B4-BE49-F238E27FC236}">
                <a16:creationId xmlns:a16="http://schemas.microsoft.com/office/drawing/2014/main" id="{F621B52E-1CB0-CD31-7836-F7FB464A646E}"/>
              </a:ext>
            </a:extLst>
          </p:cNvPr>
          <p:cNvSpPr>
            <a:spLocks noGrp="1"/>
          </p:cNvSpPr>
          <p:nvPr>
            <p:ph type="dt" sz="half" idx="10"/>
          </p:nvPr>
        </p:nvSpPr>
        <p:spPr/>
        <p:txBody>
          <a:bodyPr/>
          <a:lstStyle/>
          <a:p>
            <a:fld id="{5910D96A-CB67-46A6-B62F-69D147D3F25C}" type="datetimeFigureOut">
              <a:rPr lang="fr-CI" smtClean="0"/>
              <a:t>05/12/2024</a:t>
            </a:fld>
            <a:endParaRPr lang="fr-CI"/>
          </a:p>
        </p:txBody>
      </p:sp>
      <p:sp>
        <p:nvSpPr>
          <p:cNvPr id="6" name="Espace réservé du pied de page 5">
            <a:extLst>
              <a:ext uri="{FF2B5EF4-FFF2-40B4-BE49-F238E27FC236}">
                <a16:creationId xmlns:a16="http://schemas.microsoft.com/office/drawing/2014/main" id="{9A171F9D-52DA-C920-99CD-AAD2AEFA9A94}"/>
              </a:ext>
            </a:extLst>
          </p:cNvPr>
          <p:cNvSpPr>
            <a:spLocks noGrp="1"/>
          </p:cNvSpPr>
          <p:nvPr>
            <p:ph type="ftr" sz="quarter" idx="11"/>
          </p:nvPr>
        </p:nvSpPr>
        <p:spPr/>
        <p:txBody>
          <a:bodyPr/>
          <a:lstStyle/>
          <a:p>
            <a:endParaRPr lang="fr-CI"/>
          </a:p>
        </p:txBody>
      </p:sp>
      <p:sp>
        <p:nvSpPr>
          <p:cNvPr id="7" name="Espace réservé du numéro de diapositive 6">
            <a:extLst>
              <a:ext uri="{FF2B5EF4-FFF2-40B4-BE49-F238E27FC236}">
                <a16:creationId xmlns:a16="http://schemas.microsoft.com/office/drawing/2014/main" id="{DA706BAD-4CA5-470F-9CD8-E67469AF2CCB}"/>
              </a:ext>
            </a:extLst>
          </p:cNvPr>
          <p:cNvSpPr>
            <a:spLocks noGrp="1"/>
          </p:cNvSpPr>
          <p:nvPr>
            <p:ph type="sldNum" sz="quarter" idx="12"/>
          </p:nvPr>
        </p:nvSpPr>
        <p:spPr/>
        <p:txBody>
          <a:bodyPr/>
          <a:lstStyle/>
          <a:p>
            <a:fld id="{847FD501-43CE-4EE0-B12D-3BD8FAEE06A5}" type="slidenum">
              <a:rPr lang="fr-CI" smtClean="0"/>
              <a:t>‹N°›</a:t>
            </a:fld>
            <a:endParaRPr lang="fr-CI"/>
          </a:p>
        </p:txBody>
      </p:sp>
    </p:spTree>
    <p:extLst>
      <p:ext uri="{BB962C8B-B14F-4D97-AF65-F5344CB8AC3E}">
        <p14:creationId xmlns:p14="http://schemas.microsoft.com/office/powerpoint/2010/main" val="42576921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340A7A4-A432-F2A2-59BE-C37B851ADF2F}"/>
              </a:ext>
            </a:extLst>
          </p:cNvPr>
          <p:cNvSpPr>
            <a:spLocks noGrp="1"/>
          </p:cNvSpPr>
          <p:nvPr>
            <p:ph type="title"/>
          </p:nvPr>
        </p:nvSpPr>
        <p:spPr>
          <a:xfrm>
            <a:off x="839788" y="365125"/>
            <a:ext cx="10515600" cy="1325563"/>
          </a:xfrm>
        </p:spPr>
        <p:txBody>
          <a:bodyPr/>
          <a:lstStyle/>
          <a:p>
            <a:r>
              <a:rPr lang="fr-FR"/>
              <a:t>Modifiez le style du titre</a:t>
            </a:r>
            <a:endParaRPr lang="fr-CI"/>
          </a:p>
        </p:txBody>
      </p:sp>
      <p:sp>
        <p:nvSpPr>
          <p:cNvPr id="3" name="Espace réservé du texte 2">
            <a:extLst>
              <a:ext uri="{FF2B5EF4-FFF2-40B4-BE49-F238E27FC236}">
                <a16:creationId xmlns:a16="http://schemas.microsoft.com/office/drawing/2014/main" id="{420A3B83-6EBE-5E75-0E4A-71B8DAA4AAE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68AF4344-7247-5B2C-3C55-B3810F4D2C14}"/>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CI"/>
          </a:p>
        </p:txBody>
      </p:sp>
      <p:sp>
        <p:nvSpPr>
          <p:cNvPr id="5" name="Espace réservé du texte 4">
            <a:extLst>
              <a:ext uri="{FF2B5EF4-FFF2-40B4-BE49-F238E27FC236}">
                <a16:creationId xmlns:a16="http://schemas.microsoft.com/office/drawing/2014/main" id="{02AF6549-3A16-450E-0A0F-E3386FFCE10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EA322F3D-193E-6C77-2630-9B83C2FF2493}"/>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CI"/>
          </a:p>
        </p:txBody>
      </p:sp>
      <p:sp>
        <p:nvSpPr>
          <p:cNvPr id="7" name="Espace réservé de la date 6">
            <a:extLst>
              <a:ext uri="{FF2B5EF4-FFF2-40B4-BE49-F238E27FC236}">
                <a16:creationId xmlns:a16="http://schemas.microsoft.com/office/drawing/2014/main" id="{A8A15594-E290-83F2-184C-7C6E145062A0}"/>
              </a:ext>
            </a:extLst>
          </p:cNvPr>
          <p:cNvSpPr>
            <a:spLocks noGrp="1"/>
          </p:cNvSpPr>
          <p:nvPr>
            <p:ph type="dt" sz="half" idx="10"/>
          </p:nvPr>
        </p:nvSpPr>
        <p:spPr/>
        <p:txBody>
          <a:bodyPr/>
          <a:lstStyle/>
          <a:p>
            <a:fld id="{5910D96A-CB67-46A6-B62F-69D147D3F25C}" type="datetimeFigureOut">
              <a:rPr lang="fr-CI" smtClean="0"/>
              <a:t>05/12/2024</a:t>
            </a:fld>
            <a:endParaRPr lang="fr-CI"/>
          </a:p>
        </p:txBody>
      </p:sp>
      <p:sp>
        <p:nvSpPr>
          <p:cNvPr id="8" name="Espace réservé du pied de page 7">
            <a:extLst>
              <a:ext uri="{FF2B5EF4-FFF2-40B4-BE49-F238E27FC236}">
                <a16:creationId xmlns:a16="http://schemas.microsoft.com/office/drawing/2014/main" id="{610513F5-2EB5-F2C5-2DF2-75EB8FC4DD63}"/>
              </a:ext>
            </a:extLst>
          </p:cNvPr>
          <p:cNvSpPr>
            <a:spLocks noGrp="1"/>
          </p:cNvSpPr>
          <p:nvPr>
            <p:ph type="ftr" sz="quarter" idx="11"/>
          </p:nvPr>
        </p:nvSpPr>
        <p:spPr/>
        <p:txBody>
          <a:bodyPr/>
          <a:lstStyle/>
          <a:p>
            <a:endParaRPr lang="fr-CI"/>
          </a:p>
        </p:txBody>
      </p:sp>
      <p:sp>
        <p:nvSpPr>
          <p:cNvPr id="9" name="Espace réservé du numéro de diapositive 8">
            <a:extLst>
              <a:ext uri="{FF2B5EF4-FFF2-40B4-BE49-F238E27FC236}">
                <a16:creationId xmlns:a16="http://schemas.microsoft.com/office/drawing/2014/main" id="{0E0BF596-86A8-76A3-F9F0-96DC2BBAB399}"/>
              </a:ext>
            </a:extLst>
          </p:cNvPr>
          <p:cNvSpPr>
            <a:spLocks noGrp="1"/>
          </p:cNvSpPr>
          <p:nvPr>
            <p:ph type="sldNum" sz="quarter" idx="12"/>
          </p:nvPr>
        </p:nvSpPr>
        <p:spPr/>
        <p:txBody>
          <a:bodyPr/>
          <a:lstStyle/>
          <a:p>
            <a:fld id="{847FD501-43CE-4EE0-B12D-3BD8FAEE06A5}" type="slidenum">
              <a:rPr lang="fr-CI" smtClean="0"/>
              <a:t>‹N°›</a:t>
            </a:fld>
            <a:endParaRPr lang="fr-CI"/>
          </a:p>
        </p:txBody>
      </p:sp>
    </p:spTree>
    <p:extLst>
      <p:ext uri="{BB962C8B-B14F-4D97-AF65-F5344CB8AC3E}">
        <p14:creationId xmlns:p14="http://schemas.microsoft.com/office/powerpoint/2010/main" val="1023614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C750B73-DEB5-BC93-1388-8960CBE55255}"/>
              </a:ext>
            </a:extLst>
          </p:cNvPr>
          <p:cNvSpPr>
            <a:spLocks noGrp="1"/>
          </p:cNvSpPr>
          <p:nvPr>
            <p:ph type="title"/>
          </p:nvPr>
        </p:nvSpPr>
        <p:spPr/>
        <p:txBody>
          <a:bodyPr/>
          <a:lstStyle/>
          <a:p>
            <a:r>
              <a:rPr lang="fr-FR"/>
              <a:t>Modifiez le style du titre</a:t>
            </a:r>
            <a:endParaRPr lang="fr-CI"/>
          </a:p>
        </p:txBody>
      </p:sp>
      <p:sp>
        <p:nvSpPr>
          <p:cNvPr id="3" name="Espace réservé de la date 2">
            <a:extLst>
              <a:ext uri="{FF2B5EF4-FFF2-40B4-BE49-F238E27FC236}">
                <a16:creationId xmlns:a16="http://schemas.microsoft.com/office/drawing/2014/main" id="{7EC9482E-8503-A708-E4E9-681CD3CA1AA2}"/>
              </a:ext>
            </a:extLst>
          </p:cNvPr>
          <p:cNvSpPr>
            <a:spLocks noGrp="1"/>
          </p:cNvSpPr>
          <p:nvPr>
            <p:ph type="dt" sz="half" idx="10"/>
          </p:nvPr>
        </p:nvSpPr>
        <p:spPr/>
        <p:txBody>
          <a:bodyPr/>
          <a:lstStyle/>
          <a:p>
            <a:fld id="{5910D96A-CB67-46A6-B62F-69D147D3F25C}" type="datetimeFigureOut">
              <a:rPr lang="fr-CI" smtClean="0"/>
              <a:t>05/12/2024</a:t>
            </a:fld>
            <a:endParaRPr lang="fr-CI"/>
          </a:p>
        </p:txBody>
      </p:sp>
      <p:sp>
        <p:nvSpPr>
          <p:cNvPr id="4" name="Espace réservé du pied de page 3">
            <a:extLst>
              <a:ext uri="{FF2B5EF4-FFF2-40B4-BE49-F238E27FC236}">
                <a16:creationId xmlns:a16="http://schemas.microsoft.com/office/drawing/2014/main" id="{41A1F264-3096-8893-BEE2-0C797C6520C6}"/>
              </a:ext>
            </a:extLst>
          </p:cNvPr>
          <p:cNvSpPr>
            <a:spLocks noGrp="1"/>
          </p:cNvSpPr>
          <p:nvPr>
            <p:ph type="ftr" sz="quarter" idx="11"/>
          </p:nvPr>
        </p:nvSpPr>
        <p:spPr/>
        <p:txBody>
          <a:bodyPr/>
          <a:lstStyle/>
          <a:p>
            <a:endParaRPr lang="fr-CI"/>
          </a:p>
        </p:txBody>
      </p:sp>
      <p:sp>
        <p:nvSpPr>
          <p:cNvPr id="5" name="Espace réservé du numéro de diapositive 4">
            <a:extLst>
              <a:ext uri="{FF2B5EF4-FFF2-40B4-BE49-F238E27FC236}">
                <a16:creationId xmlns:a16="http://schemas.microsoft.com/office/drawing/2014/main" id="{03ECC348-34DE-F258-1114-CB491725AED9}"/>
              </a:ext>
            </a:extLst>
          </p:cNvPr>
          <p:cNvSpPr>
            <a:spLocks noGrp="1"/>
          </p:cNvSpPr>
          <p:nvPr>
            <p:ph type="sldNum" sz="quarter" idx="12"/>
          </p:nvPr>
        </p:nvSpPr>
        <p:spPr/>
        <p:txBody>
          <a:bodyPr/>
          <a:lstStyle/>
          <a:p>
            <a:fld id="{847FD501-43CE-4EE0-B12D-3BD8FAEE06A5}" type="slidenum">
              <a:rPr lang="fr-CI" smtClean="0"/>
              <a:t>‹N°›</a:t>
            </a:fld>
            <a:endParaRPr lang="fr-CI"/>
          </a:p>
        </p:txBody>
      </p:sp>
    </p:spTree>
    <p:extLst>
      <p:ext uri="{BB962C8B-B14F-4D97-AF65-F5344CB8AC3E}">
        <p14:creationId xmlns:p14="http://schemas.microsoft.com/office/powerpoint/2010/main" val="27134015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802DF9EB-248E-068E-3491-34BDA40BB52D}"/>
              </a:ext>
            </a:extLst>
          </p:cNvPr>
          <p:cNvSpPr>
            <a:spLocks noGrp="1"/>
          </p:cNvSpPr>
          <p:nvPr>
            <p:ph type="dt" sz="half" idx="10"/>
          </p:nvPr>
        </p:nvSpPr>
        <p:spPr/>
        <p:txBody>
          <a:bodyPr/>
          <a:lstStyle/>
          <a:p>
            <a:fld id="{5910D96A-CB67-46A6-B62F-69D147D3F25C}" type="datetimeFigureOut">
              <a:rPr lang="fr-CI" smtClean="0"/>
              <a:t>05/12/2024</a:t>
            </a:fld>
            <a:endParaRPr lang="fr-CI"/>
          </a:p>
        </p:txBody>
      </p:sp>
      <p:sp>
        <p:nvSpPr>
          <p:cNvPr id="3" name="Espace réservé du pied de page 2">
            <a:extLst>
              <a:ext uri="{FF2B5EF4-FFF2-40B4-BE49-F238E27FC236}">
                <a16:creationId xmlns:a16="http://schemas.microsoft.com/office/drawing/2014/main" id="{149A6600-36AF-969B-AA18-883D861D4269}"/>
              </a:ext>
            </a:extLst>
          </p:cNvPr>
          <p:cNvSpPr>
            <a:spLocks noGrp="1"/>
          </p:cNvSpPr>
          <p:nvPr>
            <p:ph type="ftr" sz="quarter" idx="11"/>
          </p:nvPr>
        </p:nvSpPr>
        <p:spPr/>
        <p:txBody>
          <a:bodyPr/>
          <a:lstStyle/>
          <a:p>
            <a:endParaRPr lang="fr-CI"/>
          </a:p>
        </p:txBody>
      </p:sp>
      <p:sp>
        <p:nvSpPr>
          <p:cNvPr id="4" name="Espace réservé du numéro de diapositive 3">
            <a:extLst>
              <a:ext uri="{FF2B5EF4-FFF2-40B4-BE49-F238E27FC236}">
                <a16:creationId xmlns:a16="http://schemas.microsoft.com/office/drawing/2014/main" id="{61CCACD9-1AA5-A812-3C5D-B62B215FAB5B}"/>
              </a:ext>
            </a:extLst>
          </p:cNvPr>
          <p:cNvSpPr>
            <a:spLocks noGrp="1"/>
          </p:cNvSpPr>
          <p:nvPr>
            <p:ph type="sldNum" sz="quarter" idx="12"/>
          </p:nvPr>
        </p:nvSpPr>
        <p:spPr/>
        <p:txBody>
          <a:bodyPr/>
          <a:lstStyle/>
          <a:p>
            <a:fld id="{847FD501-43CE-4EE0-B12D-3BD8FAEE06A5}" type="slidenum">
              <a:rPr lang="fr-CI" smtClean="0"/>
              <a:t>‹N°›</a:t>
            </a:fld>
            <a:endParaRPr lang="fr-CI"/>
          </a:p>
        </p:txBody>
      </p:sp>
    </p:spTree>
    <p:extLst>
      <p:ext uri="{BB962C8B-B14F-4D97-AF65-F5344CB8AC3E}">
        <p14:creationId xmlns:p14="http://schemas.microsoft.com/office/powerpoint/2010/main" val="4476093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E80E3E3-DA07-EE68-EFA7-176F4ABF56A7}"/>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endParaRPr lang="fr-CI"/>
          </a:p>
        </p:txBody>
      </p:sp>
      <p:sp>
        <p:nvSpPr>
          <p:cNvPr id="3" name="Espace réservé du contenu 2">
            <a:extLst>
              <a:ext uri="{FF2B5EF4-FFF2-40B4-BE49-F238E27FC236}">
                <a16:creationId xmlns:a16="http://schemas.microsoft.com/office/drawing/2014/main" id="{4DC4AA04-B5BD-AC2A-B546-BE68C4C0996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CI"/>
          </a:p>
        </p:txBody>
      </p:sp>
      <p:sp>
        <p:nvSpPr>
          <p:cNvPr id="4" name="Espace réservé du texte 3">
            <a:extLst>
              <a:ext uri="{FF2B5EF4-FFF2-40B4-BE49-F238E27FC236}">
                <a16:creationId xmlns:a16="http://schemas.microsoft.com/office/drawing/2014/main" id="{DD58C8D5-2538-3D2E-9A01-708E1137648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386F88CD-C193-6D67-B58E-643F8EDF98BA}"/>
              </a:ext>
            </a:extLst>
          </p:cNvPr>
          <p:cNvSpPr>
            <a:spLocks noGrp="1"/>
          </p:cNvSpPr>
          <p:nvPr>
            <p:ph type="dt" sz="half" idx="10"/>
          </p:nvPr>
        </p:nvSpPr>
        <p:spPr/>
        <p:txBody>
          <a:bodyPr/>
          <a:lstStyle/>
          <a:p>
            <a:fld id="{5910D96A-CB67-46A6-B62F-69D147D3F25C}" type="datetimeFigureOut">
              <a:rPr lang="fr-CI" smtClean="0"/>
              <a:t>05/12/2024</a:t>
            </a:fld>
            <a:endParaRPr lang="fr-CI"/>
          </a:p>
        </p:txBody>
      </p:sp>
      <p:sp>
        <p:nvSpPr>
          <p:cNvPr id="6" name="Espace réservé du pied de page 5">
            <a:extLst>
              <a:ext uri="{FF2B5EF4-FFF2-40B4-BE49-F238E27FC236}">
                <a16:creationId xmlns:a16="http://schemas.microsoft.com/office/drawing/2014/main" id="{16503211-856B-E4FD-5A49-363098E53D2B}"/>
              </a:ext>
            </a:extLst>
          </p:cNvPr>
          <p:cNvSpPr>
            <a:spLocks noGrp="1"/>
          </p:cNvSpPr>
          <p:nvPr>
            <p:ph type="ftr" sz="quarter" idx="11"/>
          </p:nvPr>
        </p:nvSpPr>
        <p:spPr/>
        <p:txBody>
          <a:bodyPr/>
          <a:lstStyle/>
          <a:p>
            <a:endParaRPr lang="fr-CI"/>
          </a:p>
        </p:txBody>
      </p:sp>
      <p:sp>
        <p:nvSpPr>
          <p:cNvPr id="7" name="Espace réservé du numéro de diapositive 6">
            <a:extLst>
              <a:ext uri="{FF2B5EF4-FFF2-40B4-BE49-F238E27FC236}">
                <a16:creationId xmlns:a16="http://schemas.microsoft.com/office/drawing/2014/main" id="{96A3328F-9F17-E46D-5E2E-01BF1508AD4A}"/>
              </a:ext>
            </a:extLst>
          </p:cNvPr>
          <p:cNvSpPr>
            <a:spLocks noGrp="1"/>
          </p:cNvSpPr>
          <p:nvPr>
            <p:ph type="sldNum" sz="quarter" idx="12"/>
          </p:nvPr>
        </p:nvSpPr>
        <p:spPr/>
        <p:txBody>
          <a:bodyPr/>
          <a:lstStyle/>
          <a:p>
            <a:fld id="{847FD501-43CE-4EE0-B12D-3BD8FAEE06A5}" type="slidenum">
              <a:rPr lang="fr-CI" smtClean="0"/>
              <a:t>‹N°›</a:t>
            </a:fld>
            <a:endParaRPr lang="fr-CI"/>
          </a:p>
        </p:txBody>
      </p:sp>
    </p:spTree>
    <p:extLst>
      <p:ext uri="{BB962C8B-B14F-4D97-AF65-F5344CB8AC3E}">
        <p14:creationId xmlns:p14="http://schemas.microsoft.com/office/powerpoint/2010/main" val="23371603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805CB0D-065E-0BD4-0B48-7B70ADC62546}"/>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endParaRPr lang="fr-CI"/>
          </a:p>
        </p:txBody>
      </p:sp>
      <p:sp>
        <p:nvSpPr>
          <p:cNvPr id="3" name="Espace réservé pour une image  2">
            <a:extLst>
              <a:ext uri="{FF2B5EF4-FFF2-40B4-BE49-F238E27FC236}">
                <a16:creationId xmlns:a16="http://schemas.microsoft.com/office/drawing/2014/main" id="{715E02D6-4671-1E7C-D1BC-25528757C6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CI"/>
          </a:p>
        </p:txBody>
      </p:sp>
      <p:sp>
        <p:nvSpPr>
          <p:cNvPr id="4" name="Espace réservé du texte 3">
            <a:extLst>
              <a:ext uri="{FF2B5EF4-FFF2-40B4-BE49-F238E27FC236}">
                <a16:creationId xmlns:a16="http://schemas.microsoft.com/office/drawing/2014/main" id="{D1E21D41-44D5-2233-9BC7-A619B3844E4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4DC3406E-3FF3-DBAE-9BFB-AF57CDF05AD2}"/>
              </a:ext>
            </a:extLst>
          </p:cNvPr>
          <p:cNvSpPr>
            <a:spLocks noGrp="1"/>
          </p:cNvSpPr>
          <p:nvPr>
            <p:ph type="dt" sz="half" idx="10"/>
          </p:nvPr>
        </p:nvSpPr>
        <p:spPr/>
        <p:txBody>
          <a:bodyPr/>
          <a:lstStyle/>
          <a:p>
            <a:fld id="{5910D96A-CB67-46A6-B62F-69D147D3F25C}" type="datetimeFigureOut">
              <a:rPr lang="fr-CI" smtClean="0"/>
              <a:t>05/12/2024</a:t>
            </a:fld>
            <a:endParaRPr lang="fr-CI"/>
          </a:p>
        </p:txBody>
      </p:sp>
      <p:sp>
        <p:nvSpPr>
          <p:cNvPr id="6" name="Espace réservé du pied de page 5">
            <a:extLst>
              <a:ext uri="{FF2B5EF4-FFF2-40B4-BE49-F238E27FC236}">
                <a16:creationId xmlns:a16="http://schemas.microsoft.com/office/drawing/2014/main" id="{2C28E5D5-A5F7-F787-C00D-7CAD11518CCA}"/>
              </a:ext>
            </a:extLst>
          </p:cNvPr>
          <p:cNvSpPr>
            <a:spLocks noGrp="1"/>
          </p:cNvSpPr>
          <p:nvPr>
            <p:ph type="ftr" sz="quarter" idx="11"/>
          </p:nvPr>
        </p:nvSpPr>
        <p:spPr/>
        <p:txBody>
          <a:bodyPr/>
          <a:lstStyle/>
          <a:p>
            <a:endParaRPr lang="fr-CI"/>
          </a:p>
        </p:txBody>
      </p:sp>
      <p:sp>
        <p:nvSpPr>
          <p:cNvPr id="7" name="Espace réservé du numéro de diapositive 6">
            <a:extLst>
              <a:ext uri="{FF2B5EF4-FFF2-40B4-BE49-F238E27FC236}">
                <a16:creationId xmlns:a16="http://schemas.microsoft.com/office/drawing/2014/main" id="{9DDE09B2-A3FD-EB39-EC00-01B1ECFB2816}"/>
              </a:ext>
            </a:extLst>
          </p:cNvPr>
          <p:cNvSpPr>
            <a:spLocks noGrp="1"/>
          </p:cNvSpPr>
          <p:nvPr>
            <p:ph type="sldNum" sz="quarter" idx="12"/>
          </p:nvPr>
        </p:nvSpPr>
        <p:spPr/>
        <p:txBody>
          <a:bodyPr/>
          <a:lstStyle/>
          <a:p>
            <a:fld id="{847FD501-43CE-4EE0-B12D-3BD8FAEE06A5}" type="slidenum">
              <a:rPr lang="fr-CI" smtClean="0"/>
              <a:t>‹N°›</a:t>
            </a:fld>
            <a:endParaRPr lang="fr-CI"/>
          </a:p>
        </p:txBody>
      </p:sp>
    </p:spTree>
    <p:extLst>
      <p:ext uri="{BB962C8B-B14F-4D97-AF65-F5344CB8AC3E}">
        <p14:creationId xmlns:p14="http://schemas.microsoft.com/office/powerpoint/2010/main" val="36194826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C827FDCA-7CAD-207E-70F4-F88069480DA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endParaRPr lang="fr-CI"/>
          </a:p>
        </p:txBody>
      </p:sp>
      <p:sp>
        <p:nvSpPr>
          <p:cNvPr id="3" name="Espace réservé du texte 2">
            <a:extLst>
              <a:ext uri="{FF2B5EF4-FFF2-40B4-BE49-F238E27FC236}">
                <a16:creationId xmlns:a16="http://schemas.microsoft.com/office/drawing/2014/main" id="{F24515FB-D1C4-C5E7-2F18-1BB7B89238C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CI"/>
          </a:p>
        </p:txBody>
      </p:sp>
      <p:sp>
        <p:nvSpPr>
          <p:cNvPr id="4" name="Espace réservé de la date 3">
            <a:extLst>
              <a:ext uri="{FF2B5EF4-FFF2-40B4-BE49-F238E27FC236}">
                <a16:creationId xmlns:a16="http://schemas.microsoft.com/office/drawing/2014/main" id="{E3D8EE6D-C937-EF5B-8A00-B29387E2EAE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910D96A-CB67-46A6-B62F-69D147D3F25C}" type="datetimeFigureOut">
              <a:rPr lang="fr-CI" smtClean="0"/>
              <a:t>05/12/2024</a:t>
            </a:fld>
            <a:endParaRPr lang="fr-CI"/>
          </a:p>
        </p:txBody>
      </p:sp>
      <p:sp>
        <p:nvSpPr>
          <p:cNvPr id="5" name="Espace réservé du pied de page 4">
            <a:extLst>
              <a:ext uri="{FF2B5EF4-FFF2-40B4-BE49-F238E27FC236}">
                <a16:creationId xmlns:a16="http://schemas.microsoft.com/office/drawing/2014/main" id="{FFA958D4-B551-DB67-EBDB-3858CB62CD1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CI"/>
          </a:p>
        </p:txBody>
      </p:sp>
      <p:sp>
        <p:nvSpPr>
          <p:cNvPr id="6" name="Espace réservé du numéro de diapositive 5">
            <a:extLst>
              <a:ext uri="{FF2B5EF4-FFF2-40B4-BE49-F238E27FC236}">
                <a16:creationId xmlns:a16="http://schemas.microsoft.com/office/drawing/2014/main" id="{3C045FA5-07EF-164F-55B8-038E1D89655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47FD501-43CE-4EE0-B12D-3BD8FAEE06A5}" type="slidenum">
              <a:rPr lang="fr-CI" smtClean="0"/>
              <a:t>‹N°›</a:t>
            </a:fld>
            <a:endParaRPr lang="fr-CI"/>
          </a:p>
        </p:txBody>
      </p:sp>
    </p:spTree>
    <p:extLst>
      <p:ext uri="{BB962C8B-B14F-4D97-AF65-F5344CB8AC3E}">
        <p14:creationId xmlns:p14="http://schemas.microsoft.com/office/powerpoint/2010/main" val="87272539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6.svg"/><Relationship Id="rId2" Type="http://schemas.openxmlformats.org/officeDocument/2006/relationships/slideLayout" Target="../slideLayouts/slideLayout2.xml"/><Relationship Id="rId1" Type="http://schemas.openxmlformats.org/officeDocument/2006/relationships/tags" Target="../tags/tag4.xml"/><Relationship Id="rId6" Type="http://schemas.openxmlformats.org/officeDocument/2006/relationships/image" Target="../media/image25.png"/><Relationship Id="rId5" Type="http://schemas.openxmlformats.org/officeDocument/2006/relationships/image" Target="../media/image22.svg"/><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30.svg"/><Relationship Id="rId2" Type="http://schemas.openxmlformats.org/officeDocument/2006/relationships/slideLayout" Target="../slideLayouts/slideLayout2.xml"/><Relationship Id="rId1" Type="http://schemas.openxmlformats.org/officeDocument/2006/relationships/tags" Target="../tags/tag5.xml"/><Relationship Id="rId6" Type="http://schemas.openxmlformats.org/officeDocument/2006/relationships/image" Target="../media/image29.png"/><Relationship Id="rId5" Type="http://schemas.openxmlformats.org/officeDocument/2006/relationships/image" Target="../media/image28.svg"/><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ags" Target="../tags/tag6.xml"/><Relationship Id="rId5" Type="http://schemas.openxmlformats.org/officeDocument/2006/relationships/image" Target="../media/image18.sv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ags" Target="../tags/tag7.xml"/><Relationship Id="rId6" Type="http://schemas.openxmlformats.org/officeDocument/2006/relationships/image" Target="../media/image32.jpg"/><Relationship Id="rId5" Type="http://schemas.openxmlformats.org/officeDocument/2006/relationships/image" Target="../media/image22.svg"/><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ags" Target="../tags/tag8.xml"/><Relationship Id="rId5" Type="http://schemas.openxmlformats.org/officeDocument/2006/relationships/image" Target="../media/image18.svg"/><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34.svg"/><Relationship Id="rId2" Type="http://schemas.openxmlformats.org/officeDocument/2006/relationships/slideLayout" Target="../slideLayouts/slideLayout2.xml"/><Relationship Id="rId1" Type="http://schemas.openxmlformats.org/officeDocument/2006/relationships/tags" Target="../tags/tag9.xml"/><Relationship Id="rId6" Type="http://schemas.openxmlformats.org/officeDocument/2006/relationships/image" Target="../media/image33.png"/><Relationship Id="rId5" Type="http://schemas.openxmlformats.org/officeDocument/2006/relationships/image" Target="../media/image22.svg"/><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1.png"/><Relationship Id="rId7" Type="http://schemas.openxmlformats.org/officeDocument/2006/relationships/image" Target="../media/image38.png"/><Relationship Id="rId2" Type="http://schemas.openxmlformats.org/officeDocument/2006/relationships/slideLayout" Target="../slideLayouts/slideLayout2.xml"/><Relationship Id="rId1" Type="http://schemas.openxmlformats.org/officeDocument/2006/relationships/tags" Target="../tags/tag10.xml"/><Relationship Id="rId6" Type="http://schemas.openxmlformats.org/officeDocument/2006/relationships/image" Target="../media/image37.png"/><Relationship Id="rId5" Type="http://schemas.openxmlformats.org/officeDocument/2006/relationships/image" Target="../media/image36.svg"/><Relationship Id="rId4" Type="http://schemas.openxmlformats.org/officeDocument/2006/relationships/image" Target="../media/image3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8" Type="http://schemas.openxmlformats.org/officeDocument/2006/relationships/image" Target="../media/image10.svg"/><Relationship Id="rId13" Type="http://schemas.openxmlformats.org/officeDocument/2006/relationships/diagramQuickStyle" Target="../diagrams/quickStyle1.xml"/><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diagramLayout" Target="../diagrams/layout1.xml"/><Relationship Id="rId17" Type="http://schemas.openxmlformats.org/officeDocument/2006/relationships/image" Target="../media/image14.svg"/><Relationship Id="rId2" Type="http://schemas.openxmlformats.org/officeDocument/2006/relationships/notesSlide" Target="../notesSlides/notesSlide2.xml"/><Relationship Id="rId16" Type="http://schemas.openxmlformats.org/officeDocument/2006/relationships/image" Target="../media/image13.png"/><Relationship Id="rId1" Type="http://schemas.openxmlformats.org/officeDocument/2006/relationships/slideLayout" Target="../slideLayouts/slideLayout13.xml"/><Relationship Id="rId6" Type="http://schemas.openxmlformats.org/officeDocument/2006/relationships/image" Target="../media/image8.svg"/><Relationship Id="rId11" Type="http://schemas.openxmlformats.org/officeDocument/2006/relationships/diagramData" Target="../diagrams/data1.xml"/><Relationship Id="rId5" Type="http://schemas.openxmlformats.org/officeDocument/2006/relationships/image" Target="../media/image7.png"/><Relationship Id="rId15" Type="http://schemas.microsoft.com/office/2007/relationships/diagramDrawing" Target="../diagrams/drawing1.xml"/><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 Id="rId14" Type="http://schemas.openxmlformats.org/officeDocument/2006/relationships/diagramColors" Target="../diagrams/colors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0.svg"/><Relationship Id="rId2" Type="http://schemas.openxmlformats.org/officeDocument/2006/relationships/slideLayout" Target="../slideLayouts/slideLayout2.xml"/><Relationship Id="rId1" Type="http://schemas.openxmlformats.org/officeDocument/2006/relationships/tags" Target="../tags/tag1.xml"/><Relationship Id="rId6" Type="http://schemas.openxmlformats.org/officeDocument/2006/relationships/image" Target="../media/image19.png"/><Relationship Id="rId5" Type="http://schemas.openxmlformats.org/officeDocument/2006/relationships/image" Target="../media/image18.svg"/><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ags" Target="../tags/tag2.xml"/><Relationship Id="rId5" Type="http://schemas.openxmlformats.org/officeDocument/2006/relationships/image" Target="../media/image22.svg"/><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ags" Target="../tags/tag3.xml"/><Relationship Id="rId5" Type="http://schemas.openxmlformats.org/officeDocument/2006/relationships/image" Target="../media/image18.sv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B64D0AB-39CD-E70E-66B7-020309DCB417}"/>
              </a:ext>
            </a:extLst>
          </p:cNvPr>
          <p:cNvSpPr>
            <a:spLocks noGrp="1"/>
          </p:cNvSpPr>
          <p:nvPr>
            <p:ph type="ctrTitle" idx="4294967295"/>
          </p:nvPr>
        </p:nvSpPr>
        <p:spPr>
          <a:xfrm>
            <a:off x="-121958" y="2985247"/>
            <a:ext cx="5393205" cy="2084295"/>
          </a:xfrm>
        </p:spPr>
        <p:txBody>
          <a:bodyPr>
            <a:normAutofit/>
          </a:bodyPr>
          <a:lstStyle/>
          <a:p>
            <a:pPr algn="ctr"/>
            <a:r>
              <a:rPr lang="fr-FR" sz="3600" dirty="0">
                <a:solidFill>
                  <a:srgbClr val="00B050"/>
                </a:solidFill>
                <a:latin typeface="Arial Black" panose="020B0A04020102020204" pitchFamily="34" charset="0"/>
              </a:rPr>
              <a:t>les bases de la programmation et des algorithmes</a:t>
            </a:r>
            <a:endParaRPr lang="fr-FR" sz="3600" b="1" dirty="0">
              <a:solidFill>
                <a:srgbClr val="00B050"/>
              </a:solidFill>
              <a:effectLst>
                <a:outerShdw blurRad="38100" dist="38100" dir="2700000" algn="tl">
                  <a:srgbClr val="000000">
                    <a:alpha val="43137"/>
                  </a:srgbClr>
                </a:outerShdw>
              </a:effectLst>
              <a:latin typeface="Arial Black" panose="020B0A04020102020204" pitchFamily="34" charset="0"/>
            </a:endParaRPr>
          </a:p>
        </p:txBody>
      </p:sp>
      <p:sp>
        <p:nvSpPr>
          <p:cNvPr id="5" name="ZoneTexte 4">
            <a:extLst>
              <a:ext uri="{FF2B5EF4-FFF2-40B4-BE49-F238E27FC236}">
                <a16:creationId xmlns:a16="http://schemas.microsoft.com/office/drawing/2014/main" id="{1D88346F-C20E-1ED1-814C-9626B1D47CE9}"/>
              </a:ext>
            </a:extLst>
          </p:cNvPr>
          <p:cNvSpPr txBox="1"/>
          <p:nvPr/>
        </p:nvSpPr>
        <p:spPr>
          <a:xfrm>
            <a:off x="-10154" y="6470748"/>
            <a:ext cx="1182440"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400" noProof="0" dirty="0">
                <a:solidFill>
                  <a:schemeClr val="bg1"/>
                </a:solidFill>
                <a:latin typeface="Soho Std Light Condensed" panose="02040306030506020204" pitchFamily="18" charset="0"/>
              </a:rPr>
              <a:t>Octobre 2024</a:t>
            </a:r>
            <a:endParaRPr kumimoji="0" lang="fr-CI" sz="1400" b="0" i="0" u="none" strike="noStrike" kern="1200" cap="none" spc="0" normalizeH="0" baseline="0" noProof="0" dirty="0">
              <a:ln>
                <a:noFill/>
              </a:ln>
              <a:solidFill>
                <a:schemeClr val="bg1"/>
              </a:solidFill>
              <a:effectLst/>
              <a:uLnTx/>
              <a:uFillTx/>
              <a:latin typeface="Soho Std Light Condensed" panose="02040306030506020204" pitchFamily="18" charset="0"/>
            </a:endParaRPr>
          </a:p>
        </p:txBody>
      </p:sp>
      <p:sp>
        <p:nvSpPr>
          <p:cNvPr id="3" name="Rectangle 2">
            <a:extLst>
              <a:ext uri="{FF2B5EF4-FFF2-40B4-BE49-F238E27FC236}">
                <a16:creationId xmlns:a16="http://schemas.microsoft.com/office/drawing/2014/main" id="{4044B444-B2D2-4F6A-A549-F04591AC8740}"/>
              </a:ext>
            </a:extLst>
          </p:cNvPr>
          <p:cNvSpPr/>
          <p:nvPr/>
        </p:nvSpPr>
        <p:spPr>
          <a:xfrm>
            <a:off x="279645" y="2255019"/>
            <a:ext cx="5113900" cy="584775"/>
          </a:xfrm>
          <a:prstGeom prst="rect">
            <a:avLst/>
          </a:prstGeom>
        </p:spPr>
        <p:txBody>
          <a:bodyPr wrap="none">
            <a:spAutoFit/>
          </a:bodyPr>
          <a:lstStyle/>
          <a:p>
            <a:r>
              <a:rPr lang="fr-FR" sz="3200" b="1" dirty="0">
                <a:solidFill>
                  <a:srgbClr val="0070C0"/>
                </a:solidFill>
                <a:effectLst>
                  <a:outerShdw blurRad="38100" dist="38100" dir="2700000" algn="tl">
                    <a:srgbClr val="000000">
                      <a:alpha val="43137"/>
                    </a:srgbClr>
                  </a:outerShdw>
                </a:effectLst>
                <a:latin typeface="Arial Black" panose="020B0A04020102020204" pitchFamily="34" charset="0"/>
              </a:rPr>
              <a:t>PASSEPORT CODEUR </a:t>
            </a:r>
            <a:endParaRPr lang="fr-FR" sz="3200" dirty="0"/>
          </a:p>
        </p:txBody>
      </p:sp>
    </p:spTree>
    <p:extLst>
      <p:ext uri="{BB962C8B-B14F-4D97-AF65-F5344CB8AC3E}">
        <p14:creationId xmlns:p14="http://schemas.microsoft.com/office/powerpoint/2010/main" val="36091601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age 10">
            <a:extLst>
              <a:ext uri="{FF2B5EF4-FFF2-40B4-BE49-F238E27FC236}">
                <a16:creationId xmlns:a16="http://schemas.microsoft.com/office/drawing/2014/main" id="{1151BF2B-0F09-1CB9-6CF5-39D26A6CFD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78349"/>
            <a:ext cx="1509653" cy="1509653"/>
          </a:xfrm>
          <a:prstGeom prst="rect">
            <a:avLst/>
          </a:prstGeom>
        </p:spPr>
      </p:pic>
      <p:sp>
        <p:nvSpPr>
          <p:cNvPr id="4" name="Rectangle 3">
            <a:extLst>
              <a:ext uri="{FF2B5EF4-FFF2-40B4-BE49-F238E27FC236}">
                <a16:creationId xmlns:a16="http://schemas.microsoft.com/office/drawing/2014/main" id="{39858B9C-A131-4A45-1366-83BD711137B0}"/>
              </a:ext>
            </a:extLst>
          </p:cNvPr>
          <p:cNvSpPr/>
          <p:nvPr/>
        </p:nvSpPr>
        <p:spPr>
          <a:xfrm>
            <a:off x="2660070" y="162050"/>
            <a:ext cx="9531929" cy="538292"/>
          </a:xfrm>
          <a:prstGeom prst="rect">
            <a:avLst/>
          </a:prstGeom>
          <a:solidFill>
            <a:srgbClr val="254370"/>
          </a:solidFill>
          <a:ln>
            <a:solidFill>
              <a:srgbClr val="2543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I" dirty="0"/>
          </a:p>
        </p:txBody>
      </p:sp>
      <p:sp>
        <p:nvSpPr>
          <p:cNvPr id="5" name="ZoneTexte 4">
            <a:extLst>
              <a:ext uri="{FF2B5EF4-FFF2-40B4-BE49-F238E27FC236}">
                <a16:creationId xmlns:a16="http://schemas.microsoft.com/office/drawing/2014/main" id="{BD429954-A2F1-41F4-97B8-F24339839545}"/>
              </a:ext>
            </a:extLst>
          </p:cNvPr>
          <p:cNvSpPr txBox="1"/>
          <p:nvPr/>
        </p:nvSpPr>
        <p:spPr>
          <a:xfrm>
            <a:off x="3290220" y="108030"/>
            <a:ext cx="2186817" cy="646331"/>
          </a:xfrm>
          <a:prstGeom prst="rect">
            <a:avLst/>
          </a:prstGeom>
          <a:noFill/>
        </p:spPr>
        <p:txBody>
          <a:bodyPr wrap="none" rtlCol="0">
            <a:spAutoFit/>
          </a:bodyPr>
          <a:lstStyle/>
          <a:p>
            <a:r>
              <a:rPr lang="fr-FR" sz="3600" dirty="0">
                <a:solidFill>
                  <a:schemeClr val="bg1"/>
                </a:solidFill>
                <a:effectLst>
                  <a:outerShdw blurRad="38100" dist="38100" dir="2700000" algn="tl">
                    <a:srgbClr val="000000">
                      <a:alpha val="43137"/>
                    </a:srgbClr>
                  </a:outerShdw>
                </a:effectLst>
              </a:rPr>
              <a:t>Séquences</a:t>
            </a:r>
            <a:endParaRPr lang="en-US" sz="3600" b="1" dirty="0">
              <a:solidFill>
                <a:schemeClr val="bg1"/>
              </a:solidFill>
              <a:effectLst>
                <a:outerShdw blurRad="38100" dist="38100" dir="2700000" algn="tl">
                  <a:srgbClr val="000000">
                    <a:alpha val="43137"/>
                  </a:srgbClr>
                </a:outerShdw>
              </a:effectLst>
              <a:latin typeface="Montserrat SemiBold" panose="00000700000000000000" pitchFamily="50" charset="0"/>
              <a:ea typeface="Open Sans" panose="020B0606030504020204" pitchFamily="34" charset="0"/>
              <a:cs typeface="Open Sans" panose="020B0606030504020204" pitchFamily="34" charset="0"/>
            </a:endParaRPr>
          </a:p>
        </p:txBody>
      </p:sp>
      <p:pic>
        <p:nvPicPr>
          <p:cNvPr id="15" name="Graphique 14">
            <a:extLst>
              <a:ext uri="{FF2B5EF4-FFF2-40B4-BE49-F238E27FC236}">
                <a16:creationId xmlns:a16="http://schemas.microsoft.com/office/drawing/2014/main" id="{20593638-A72A-392E-CF00-70C197ED349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703645" y="91595"/>
            <a:ext cx="835274" cy="710716"/>
          </a:xfrm>
          <a:prstGeom prst="rect">
            <a:avLst/>
          </a:prstGeom>
        </p:spPr>
      </p:pic>
      <p:sp>
        <p:nvSpPr>
          <p:cNvPr id="7" name="ZoneTexte 6">
            <a:extLst>
              <a:ext uri="{FF2B5EF4-FFF2-40B4-BE49-F238E27FC236}">
                <a16:creationId xmlns:a16="http://schemas.microsoft.com/office/drawing/2014/main" id="{0D5018EC-F445-BF79-BA71-4937B9970E78}"/>
              </a:ext>
            </a:extLst>
          </p:cNvPr>
          <p:cNvSpPr txBox="1"/>
          <p:nvPr/>
        </p:nvSpPr>
        <p:spPr>
          <a:xfrm>
            <a:off x="1110463" y="6468822"/>
            <a:ext cx="267740" cy="338554"/>
          </a:xfrm>
          <a:prstGeom prst="rect">
            <a:avLst/>
          </a:prstGeom>
          <a:noFill/>
        </p:spPr>
        <p:txBody>
          <a:bodyPr wrap="square" rtlCol="0">
            <a:spAutoFit/>
          </a:bodyPr>
          <a:lstStyle/>
          <a:p>
            <a:r>
              <a:rPr lang="fr-FR" sz="1600" dirty="0">
                <a:solidFill>
                  <a:schemeClr val="bg1"/>
                </a:solidFill>
              </a:rPr>
              <a:t>9</a:t>
            </a:r>
            <a:endParaRPr lang="fr-CI" sz="1600" dirty="0">
              <a:solidFill>
                <a:schemeClr val="bg1"/>
              </a:solidFill>
            </a:endParaRPr>
          </a:p>
        </p:txBody>
      </p:sp>
      <p:pic>
        <p:nvPicPr>
          <p:cNvPr id="24" name="Graphique 23">
            <a:extLst>
              <a:ext uri="{FF2B5EF4-FFF2-40B4-BE49-F238E27FC236}">
                <a16:creationId xmlns:a16="http://schemas.microsoft.com/office/drawing/2014/main" id="{8B42D02F-6337-4D34-B7F1-3C48FBDE55A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95768" y="1072198"/>
            <a:ext cx="5455731" cy="5455731"/>
          </a:xfrm>
          <a:prstGeom prst="rect">
            <a:avLst/>
          </a:prstGeom>
        </p:spPr>
      </p:pic>
      <p:sp>
        <p:nvSpPr>
          <p:cNvPr id="12" name="Content Placeholder 2">
            <a:extLst>
              <a:ext uri="{FF2B5EF4-FFF2-40B4-BE49-F238E27FC236}">
                <a16:creationId xmlns:a16="http://schemas.microsoft.com/office/drawing/2014/main" id="{AB931F78-93BB-40B9-A3FB-41F9F9535255}"/>
              </a:ext>
            </a:extLst>
          </p:cNvPr>
          <p:cNvSpPr>
            <a:spLocks noGrp="1"/>
          </p:cNvSpPr>
          <p:nvPr>
            <p:ph idx="1"/>
          </p:nvPr>
        </p:nvSpPr>
        <p:spPr>
          <a:xfrm>
            <a:off x="5964234" y="1403530"/>
            <a:ext cx="5455731" cy="4525963"/>
          </a:xfrm>
        </p:spPr>
        <p:txBody>
          <a:bodyPr>
            <a:normAutofit fontScale="55000" lnSpcReduction="20000"/>
          </a:bodyPr>
          <a:lstStyle/>
          <a:p>
            <a:r>
              <a:rPr dirty="0"/>
              <a:t>Une </a:t>
            </a:r>
            <a:r>
              <a:rPr dirty="0" err="1"/>
              <a:t>séquence</a:t>
            </a:r>
            <a:r>
              <a:rPr dirty="0"/>
              <a:t> </a:t>
            </a:r>
            <a:r>
              <a:rPr dirty="0" err="1"/>
              <a:t>est</a:t>
            </a:r>
            <a:r>
              <a:rPr dirty="0"/>
              <a:t> </a:t>
            </a:r>
            <a:r>
              <a:rPr dirty="0" err="1"/>
              <a:t>une</a:t>
            </a:r>
            <a:r>
              <a:rPr dirty="0"/>
              <a:t> suite </a:t>
            </a:r>
            <a:r>
              <a:rPr dirty="0" err="1"/>
              <a:t>d’instructions</a:t>
            </a:r>
            <a:r>
              <a:rPr dirty="0"/>
              <a:t> </a:t>
            </a:r>
            <a:r>
              <a:rPr dirty="0" err="1"/>
              <a:t>exécutées</a:t>
            </a:r>
            <a:r>
              <a:rPr dirty="0"/>
              <a:t> dans </a:t>
            </a:r>
            <a:r>
              <a:rPr dirty="0" err="1"/>
              <a:t>l’ordre</a:t>
            </a:r>
            <a:r>
              <a:rPr dirty="0"/>
              <a:t> </a:t>
            </a:r>
            <a:r>
              <a:rPr dirty="0" err="1"/>
              <a:t>d’apparition</a:t>
            </a:r>
            <a:r>
              <a:rPr dirty="0"/>
              <a:t>.</a:t>
            </a:r>
          </a:p>
          <a:p>
            <a:r>
              <a:rPr dirty="0" err="1"/>
              <a:t>Exemple</a:t>
            </a:r>
            <a:r>
              <a:rPr dirty="0"/>
              <a:t> : </a:t>
            </a:r>
            <a:r>
              <a:rPr dirty="0" err="1"/>
              <a:t>Calculer</a:t>
            </a:r>
            <a:r>
              <a:rPr dirty="0"/>
              <a:t> </a:t>
            </a:r>
            <a:r>
              <a:rPr dirty="0" err="1"/>
              <a:t>l’aire</a:t>
            </a:r>
            <a:r>
              <a:rPr dirty="0"/>
              <a:t> d’un rectangle.</a:t>
            </a:r>
          </a:p>
          <a:p>
            <a:r>
              <a:rPr dirty="0"/>
              <a:t>Pseudo-</a:t>
            </a:r>
            <a:r>
              <a:rPr dirty="0" err="1"/>
              <a:t>algorithme</a:t>
            </a:r>
            <a:r>
              <a:rPr dirty="0"/>
              <a:t> :</a:t>
            </a:r>
          </a:p>
          <a:p>
            <a:r>
              <a:rPr dirty="0"/>
              <a:t>1. Lire la longueur et la </a:t>
            </a:r>
            <a:r>
              <a:rPr dirty="0" err="1"/>
              <a:t>largeur</a:t>
            </a:r>
            <a:r>
              <a:rPr dirty="0"/>
              <a:t>.</a:t>
            </a:r>
          </a:p>
          <a:p>
            <a:r>
              <a:rPr dirty="0"/>
              <a:t>2. Multiplier longueur × </a:t>
            </a:r>
            <a:r>
              <a:rPr dirty="0" err="1"/>
              <a:t>largeur</a:t>
            </a:r>
            <a:r>
              <a:rPr dirty="0"/>
              <a:t> pour </a:t>
            </a:r>
            <a:r>
              <a:rPr dirty="0" err="1"/>
              <a:t>obtenir</a:t>
            </a:r>
            <a:r>
              <a:rPr dirty="0"/>
              <a:t> </a:t>
            </a:r>
            <a:r>
              <a:rPr dirty="0" err="1"/>
              <a:t>l’aire</a:t>
            </a:r>
            <a:r>
              <a:rPr dirty="0"/>
              <a:t>.</a:t>
            </a:r>
          </a:p>
          <a:p>
            <a:r>
              <a:rPr dirty="0"/>
              <a:t>3. </a:t>
            </a:r>
            <a:r>
              <a:rPr dirty="0" err="1"/>
              <a:t>Afficher</a:t>
            </a:r>
            <a:r>
              <a:rPr dirty="0"/>
              <a:t> </a:t>
            </a:r>
            <a:r>
              <a:rPr dirty="0" err="1"/>
              <a:t>l’aire</a:t>
            </a:r>
            <a:r>
              <a:rPr dirty="0"/>
              <a:t>.</a:t>
            </a:r>
          </a:p>
          <a:p>
            <a:endParaRPr dirty="0"/>
          </a:p>
          <a:p>
            <a:r>
              <a:rPr dirty="0" err="1"/>
              <a:t>Exemples</a:t>
            </a:r>
            <a:r>
              <a:rPr dirty="0"/>
              <a:t> :</a:t>
            </a:r>
          </a:p>
          <a:p>
            <a:r>
              <a:rPr dirty="0"/>
              <a:t>Code </a:t>
            </a:r>
            <a:r>
              <a:rPr dirty="0" err="1"/>
              <a:t>Algobox</a:t>
            </a:r>
            <a:r>
              <a:rPr dirty="0"/>
              <a:t> :</a:t>
            </a:r>
          </a:p>
          <a:p>
            <a:r>
              <a:rPr dirty="0"/>
              <a:t>VARIABLES : longueur, </a:t>
            </a:r>
            <a:r>
              <a:rPr dirty="0" err="1"/>
              <a:t>largeur</a:t>
            </a:r>
            <a:r>
              <a:rPr dirty="0"/>
              <a:t>, </a:t>
            </a:r>
            <a:r>
              <a:rPr dirty="0" err="1"/>
              <a:t>aire</a:t>
            </a:r>
            <a:r>
              <a:rPr dirty="0"/>
              <a:t> ENTIERS</a:t>
            </a:r>
          </a:p>
          <a:p>
            <a:r>
              <a:rPr dirty="0"/>
              <a:t>DEBUT</a:t>
            </a:r>
          </a:p>
          <a:p>
            <a:r>
              <a:rPr dirty="0"/>
              <a:t>  Lire longueur, </a:t>
            </a:r>
            <a:r>
              <a:rPr dirty="0" err="1"/>
              <a:t>largeur</a:t>
            </a:r>
            <a:endParaRPr dirty="0"/>
          </a:p>
          <a:p>
            <a:r>
              <a:rPr dirty="0"/>
              <a:t>  </a:t>
            </a:r>
            <a:r>
              <a:rPr dirty="0" err="1"/>
              <a:t>aire</a:t>
            </a:r>
            <a:r>
              <a:rPr dirty="0"/>
              <a:t> ← longueur × </a:t>
            </a:r>
            <a:r>
              <a:rPr dirty="0" err="1"/>
              <a:t>largeur</a:t>
            </a:r>
            <a:endParaRPr dirty="0"/>
          </a:p>
          <a:p>
            <a:r>
              <a:rPr dirty="0"/>
              <a:t>  </a:t>
            </a:r>
            <a:r>
              <a:rPr dirty="0" err="1"/>
              <a:t>Ecrire</a:t>
            </a:r>
            <a:r>
              <a:rPr dirty="0"/>
              <a:t> </a:t>
            </a:r>
            <a:r>
              <a:rPr dirty="0" err="1"/>
              <a:t>aire</a:t>
            </a:r>
            <a:endParaRPr dirty="0"/>
          </a:p>
          <a:p>
            <a:r>
              <a:rPr dirty="0"/>
              <a:t>FIN</a:t>
            </a:r>
          </a:p>
        </p:txBody>
      </p:sp>
    </p:spTree>
    <p:custDataLst>
      <p:tags r:id="rId1"/>
    </p:custDataLst>
    <p:extLst>
      <p:ext uri="{BB962C8B-B14F-4D97-AF65-F5344CB8AC3E}">
        <p14:creationId xmlns:p14="http://schemas.microsoft.com/office/powerpoint/2010/main" val="1028250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age 10">
            <a:extLst>
              <a:ext uri="{FF2B5EF4-FFF2-40B4-BE49-F238E27FC236}">
                <a16:creationId xmlns:a16="http://schemas.microsoft.com/office/drawing/2014/main" id="{1151BF2B-0F09-1CB9-6CF5-39D26A6CFD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78349"/>
            <a:ext cx="1509653" cy="1509653"/>
          </a:xfrm>
          <a:prstGeom prst="rect">
            <a:avLst/>
          </a:prstGeom>
        </p:spPr>
      </p:pic>
      <p:sp>
        <p:nvSpPr>
          <p:cNvPr id="4" name="Rectangle 3">
            <a:extLst>
              <a:ext uri="{FF2B5EF4-FFF2-40B4-BE49-F238E27FC236}">
                <a16:creationId xmlns:a16="http://schemas.microsoft.com/office/drawing/2014/main" id="{39858B9C-A131-4A45-1366-83BD711137B0}"/>
              </a:ext>
            </a:extLst>
          </p:cNvPr>
          <p:cNvSpPr/>
          <p:nvPr/>
        </p:nvSpPr>
        <p:spPr>
          <a:xfrm>
            <a:off x="2660070" y="162050"/>
            <a:ext cx="9531929" cy="538292"/>
          </a:xfrm>
          <a:prstGeom prst="rect">
            <a:avLst/>
          </a:prstGeom>
          <a:solidFill>
            <a:srgbClr val="44ABB1"/>
          </a:solidFill>
          <a:ln>
            <a:solidFill>
              <a:srgbClr val="44AB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I" dirty="0"/>
          </a:p>
        </p:txBody>
      </p:sp>
      <p:sp>
        <p:nvSpPr>
          <p:cNvPr id="5" name="ZoneTexte 4">
            <a:extLst>
              <a:ext uri="{FF2B5EF4-FFF2-40B4-BE49-F238E27FC236}">
                <a16:creationId xmlns:a16="http://schemas.microsoft.com/office/drawing/2014/main" id="{BD429954-A2F1-41F4-97B8-F24339839545}"/>
              </a:ext>
            </a:extLst>
          </p:cNvPr>
          <p:cNvSpPr txBox="1"/>
          <p:nvPr/>
        </p:nvSpPr>
        <p:spPr>
          <a:xfrm>
            <a:off x="2732911" y="137881"/>
            <a:ext cx="9531929" cy="646331"/>
          </a:xfrm>
          <a:prstGeom prst="rect">
            <a:avLst/>
          </a:prstGeom>
          <a:noFill/>
        </p:spPr>
        <p:txBody>
          <a:bodyPr wrap="square" rtlCol="0">
            <a:spAutoFit/>
          </a:bodyPr>
          <a:lstStyle/>
          <a:p>
            <a:r>
              <a:rPr lang="fr-FR" sz="3600" dirty="0">
                <a:solidFill>
                  <a:schemeClr val="bg1"/>
                </a:solidFill>
                <a:effectLst>
                  <a:outerShdw blurRad="38100" dist="38100" dir="2700000" algn="tl">
                    <a:srgbClr val="000000">
                      <a:alpha val="43137"/>
                    </a:srgbClr>
                  </a:outerShdw>
                </a:effectLst>
              </a:rPr>
              <a:t>Structures conditionnelles : Si…Alors…Sinon</a:t>
            </a:r>
            <a:endParaRPr lang="en-US" sz="3600" dirty="0">
              <a:solidFill>
                <a:schemeClr val="bg1"/>
              </a:solidFill>
              <a:effectLst>
                <a:outerShdw blurRad="38100" dist="38100" dir="2700000" algn="tl">
                  <a:srgbClr val="000000">
                    <a:alpha val="43137"/>
                  </a:srgbClr>
                </a:outerShdw>
              </a:effectLst>
            </a:endParaRPr>
          </a:p>
        </p:txBody>
      </p:sp>
      <p:pic>
        <p:nvPicPr>
          <p:cNvPr id="15" name="Graphique 14">
            <a:extLst>
              <a:ext uri="{FF2B5EF4-FFF2-40B4-BE49-F238E27FC236}">
                <a16:creationId xmlns:a16="http://schemas.microsoft.com/office/drawing/2014/main" id="{20593638-A72A-392E-CF00-70C197ED349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703645" y="91595"/>
            <a:ext cx="835274" cy="710716"/>
          </a:xfrm>
          <a:prstGeom prst="rect">
            <a:avLst/>
          </a:prstGeom>
        </p:spPr>
      </p:pic>
      <p:sp>
        <p:nvSpPr>
          <p:cNvPr id="7" name="ZoneTexte 6">
            <a:extLst>
              <a:ext uri="{FF2B5EF4-FFF2-40B4-BE49-F238E27FC236}">
                <a16:creationId xmlns:a16="http://schemas.microsoft.com/office/drawing/2014/main" id="{0D5018EC-F445-BF79-BA71-4937B9970E78}"/>
              </a:ext>
            </a:extLst>
          </p:cNvPr>
          <p:cNvSpPr txBox="1"/>
          <p:nvPr/>
        </p:nvSpPr>
        <p:spPr>
          <a:xfrm>
            <a:off x="1110463" y="6468822"/>
            <a:ext cx="267740" cy="338554"/>
          </a:xfrm>
          <a:prstGeom prst="rect">
            <a:avLst/>
          </a:prstGeom>
          <a:noFill/>
        </p:spPr>
        <p:txBody>
          <a:bodyPr wrap="square" rtlCol="0">
            <a:spAutoFit/>
          </a:bodyPr>
          <a:lstStyle/>
          <a:p>
            <a:r>
              <a:rPr lang="fr-FR" sz="1600" dirty="0">
                <a:solidFill>
                  <a:schemeClr val="bg1"/>
                </a:solidFill>
              </a:rPr>
              <a:t>9</a:t>
            </a:r>
            <a:endParaRPr lang="fr-CI" sz="1600" dirty="0">
              <a:solidFill>
                <a:schemeClr val="bg1"/>
              </a:solidFill>
            </a:endParaRPr>
          </a:p>
        </p:txBody>
      </p:sp>
      <p:pic>
        <p:nvPicPr>
          <p:cNvPr id="21" name="Graphique 20">
            <a:extLst>
              <a:ext uri="{FF2B5EF4-FFF2-40B4-BE49-F238E27FC236}">
                <a16:creationId xmlns:a16="http://schemas.microsoft.com/office/drawing/2014/main" id="{378D3DB8-7F12-44E0-94CC-22102D4D824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144368" y="1339365"/>
            <a:ext cx="5047631" cy="5047631"/>
          </a:xfrm>
          <a:prstGeom prst="rect">
            <a:avLst/>
          </a:prstGeom>
        </p:spPr>
      </p:pic>
      <p:sp>
        <p:nvSpPr>
          <p:cNvPr id="12" name="Content Placeholder 2">
            <a:extLst>
              <a:ext uri="{FF2B5EF4-FFF2-40B4-BE49-F238E27FC236}">
                <a16:creationId xmlns:a16="http://schemas.microsoft.com/office/drawing/2014/main" id="{61202BB0-5F8E-4803-8BAC-EADC5EAE9985}"/>
              </a:ext>
            </a:extLst>
          </p:cNvPr>
          <p:cNvSpPr>
            <a:spLocks noGrp="1"/>
          </p:cNvSpPr>
          <p:nvPr>
            <p:ph idx="1"/>
          </p:nvPr>
        </p:nvSpPr>
        <p:spPr>
          <a:xfrm>
            <a:off x="476594" y="1255495"/>
            <a:ext cx="6949440" cy="4525963"/>
          </a:xfrm>
        </p:spPr>
        <p:txBody>
          <a:bodyPr>
            <a:normAutofit fontScale="62500" lnSpcReduction="20000"/>
          </a:bodyPr>
          <a:lstStyle/>
          <a:p>
            <a:r>
              <a:rPr dirty="0"/>
              <a:t>Les conditions </a:t>
            </a:r>
            <a:r>
              <a:rPr dirty="0" err="1"/>
              <a:t>permettent</a:t>
            </a:r>
            <a:r>
              <a:rPr dirty="0"/>
              <a:t> de prendre des </a:t>
            </a:r>
            <a:r>
              <a:rPr dirty="0" err="1"/>
              <a:t>décisions</a:t>
            </a:r>
            <a:r>
              <a:rPr dirty="0"/>
              <a:t> </a:t>
            </a:r>
            <a:r>
              <a:rPr dirty="0" err="1"/>
              <a:t>en</a:t>
            </a:r>
            <a:r>
              <a:rPr dirty="0"/>
              <a:t> </a:t>
            </a:r>
            <a:r>
              <a:rPr dirty="0" err="1"/>
              <a:t>fonction</a:t>
            </a:r>
            <a:r>
              <a:rPr dirty="0"/>
              <a:t> d’un test </a:t>
            </a:r>
            <a:r>
              <a:rPr dirty="0" err="1"/>
              <a:t>logique</a:t>
            </a:r>
            <a:r>
              <a:rPr dirty="0"/>
              <a:t>.</a:t>
            </a:r>
          </a:p>
          <a:p>
            <a:r>
              <a:rPr dirty="0" err="1"/>
              <a:t>Syntaxe</a:t>
            </a:r>
            <a:r>
              <a:rPr dirty="0"/>
              <a:t> </a:t>
            </a:r>
            <a:r>
              <a:rPr dirty="0" err="1"/>
              <a:t>générale</a:t>
            </a:r>
            <a:r>
              <a:rPr dirty="0"/>
              <a:t> :</a:t>
            </a:r>
          </a:p>
          <a:p>
            <a:r>
              <a:rPr dirty="0"/>
              <a:t>SI condition ALORS</a:t>
            </a:r>
          </a:p>
          <a:p>
            <a:r>
              <a:rPr dirty="0"/>
              <a:t>  Instructions à </a:t>
            </a:r>
            <a:r>
              <a:rPr dirty="0" err="1"/>
              <a:t>exécuter</a:t>
            </a:r>
            <a:r>
              <a:rPr dirty="0"/>
              <a:t> </a:t>
            </a:r>
            <a:r>
              <a:rPr dirty="0" err="1"/>
              <a:t>si</a:t>
            </a:r>
            <a:r>
              <a:rPr dirty="0"/>
              <a:t> la condition </a:t>
            </a:r>
            <a:r>
              <a:rPr dirty="0" err="1"/>
              <a:t>est</a:t>
            </a:r>
            <a:r>
              <a:rPr dirty="0"/>
              <a:t> </a:t>
            </a:r>
            <a:r>
              <a:rPr dirty="0" err="1"/>
              <a:t>vraie</a:t>
            </a:r>
            <a:r>
              <a:rPr dirty="0"/>
              <a:t>.</a:t>
            </a:r>
          </a:p>
          <a:p>
            <a:r>
              <a:rPr dirty="0"/>
              <a:t>SINON</a:t>
            </a:r>
          </a:p>
          <a:p>
            <a:r>
              <a:rPr dirty="0"/>
              <a:t>  Instructions à </a:t>
            </a:r>
            <a:r>
              <a:rPr dirty="0" err="1"/>
              <a:t>exécuter</a:t>
            </a:r>
            <a:r>
              <a:rPr dirty="0"/>
              <a:t> </a:t>
            </a:r>
            <a:r>
              <a:rPr dirty="0" err="1"/>
              <a:t>sinon</a:t>
            </a:r>
            <a:r>
              <a:rPr dirty="0"/>
              <a:t>.</a:t>
            </a:r>
          </a:p>
          <a:p>
            <a:endParaRPr dirty="0"/>
          </a:p>
          <a:p>
            <a:r>
              <a:rPr dirty="0" err="1"/>
              <a:t>Exemples</a:t>
            </a:r>
            <a:r>
              <a:rPr dirty="0"/>
              <a:t> :</a:t>
            </a:r>
          </a:p>
          <a:p>
            <a:r>
              <a:rPr dirty="0" err="1"/>
              <a:t>Exemple</a:t>
            </a:r>
            <a:r>
              <a:rPr dirty="0"/>
              <a:t> : </a:t>
            </a:r>
            <a:r>
              <a:rPr dirty="0" err="1"/>
              <a:t>Vérifier</a:t>
            </a:r>
            <a:r>
              <a:rPr dirty="0"/>
              <a:t> </a:t>
            </a:r>
            <a:r>
              <a:rPr dirty="0" err="1"/>
              <a:t>si</a:t>
            </a:r>
            <a:r>
              <a:rPr dirty="0"/>
              <a:t> un </a:t>
            </a:r>
            <a:r>
              <a:rPr dirty="0" err="1"/>
              <a:t>nombre</a:t>
            </a:r>
            <a:r>
              <a:rPr dirty="0"/>
              <a:t> </a:t>
            </a:r>
            <a:r>
              <a:rPr dirty="0" err="1"/>
              <a:t>est</a:t>
            </a:r>
            <a:r>
              <a:rPr dirty="0"/>
              <a:t> </a:t>
            </a:r>
            <a:r>
              <a:rPr dirty="0" err="1"/>
              <a:t>positif</a:t>
            </a:r>
            <a:r>
              <a:rPr dirty="0"/>
              <a:t>, </a:t>
            </a:r>
            <a:r>
              <a:rPr dirty="0" err="1"/>
              <a:t>négatif</a:t>
            </a:r>
            <a:r>
              <a:rPr dirty="0"/>
              <a:t> </a:t>
            </a:r>
            <a:r>
              <a:rPr dirty="0" err="1"/>
              <a:t>ou</a:t>
            </a:r>
            <a:r>
              <a:rPr dirty="0"/>
              <a:t> </a:t>
            </a:r>
            <a:r>
              <a:rPr dirty="0" err="1"/>
              <a:t>nul</a:t>
            </a:r>
            <a:r>
              <a:rPr dirty="0"/>
              <a:t>.</a:t>
            </a:r>
          </a:p>
          <a:p>
            <a:r>
              <a:rPr dirty="0"/>
              <a:t>Pseudo-</a:t>
            </a:r>
            <a:r>
              <a:rPr dirty="0" err="1"/>
              <a:t>algorithme</a:t>
            </a:r>
            <a:r>
              <a:rPr dirty="0"/>
              <a:t> :</a:t>
            </a:r>
          </a:p>
          <a:p>
            <a:r>
              <a:rPr dirty="0"/>
              <a:t>SI </a:t>
            </a:r>
            <a:r>
              <a:rPr dirty="0" err="1"/>
              <a:t>nombre</a:t>
            </a:r>
            <a:r>
              <a:rPr dirty="0"/>
              <a:t> &gt; 0 ALORS </a:t>
            </a:r>
            <a:r>
              <a:rPr dirty="0" err="1"/>
              <a:t>Afficher</a:t>
            </a:r>
            <a:r>
              <a:rPr dirty="0"/>
              <a:t> '</a:t>
            </a:r>
            <a:r>
              <a:rPr dirty="0" err="1"/>
              <a:t>Positif</a:t>
            </a:r>
            <a:r>
              <a:rPr dirty="0"/>
              <a:t>'.</a:t>
            </a:r>
          </a:p>
          <a:p>
            <a:r>
              <a:rPr dirty="0"/>
              <a:t>SINON SI </a:t>
            </a:r>
            <a:r>
              <a:rPr dirty="0" err="1"/>
              <a:t>nombre</a:t>
            </a:r>
            <a:r>
              <a:rPr dirty="0"/>
              <a:t> &lt; 0 ALORS </a:t>
            </a:r>
            <a:r>
              <a:rPr dirty="0" err="1"/>
              <a:t>Afficher</a:t>
            </a:r>
            <a:r>
              <a:rPr dirty="0"/>
              <a:t> '</a:t>
            </a:r>
            <a:r>
              <a:rPr dirty="0" err="1"/>
              <a:t>Négatif</a:t>
            </a:r>
            <a:r>
              <a:rPr dirty="0"/>
              <a:t>'.</a:t>
            </a:r>
          </a:p>
          <a:p>
            <a:r>
              <a:rPr dirty="0"/>
              <a:t>SINON </a:t>
            </a:r>
            <a:r>
              <a:rPr dirty="0" err="1"/>
              <a:t>Afficher</a:t>
            </a:r>
            <a:r>
              <a:rPr dirty="0"/>
              <a:t> '</a:t>
            </a:r>
            <a:r>
              <a:rPr dirty="0" err="1"/>
              <a:t>Nul</a:t>
            </a:r>
            <a:r>
              <a:rPr dirty="0"/>
              <a:t>'.</a:t>
            </a:r>
          </a:p>
        </p:txBody>
      </p:sp>
    </p:spTree>
    <p:custDataLst>
      <p:tags r:id="rId1"/>
    </p:custDataLst>
    <p:extLst>
      <p:ext uri="{BB962C8B-B14F-4D97-AF65-F5344CB8AC3E}">
        <p14:creationId xmlns:p14="http://schemas.microsoft.com/office/powerpoint/2010/main" val="4072395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age 10">
            <a:extLst>
              <a:ext uri="{FF2B5EF4-FFF2-40B4-BE49-F238E27FC236}">
                <a16:creationId xmlns:a16="http://schemas.microsoft.com/office/drawing/2014/main" id="{1151BF2B-0F09-1CB9-6CF5-39D26A6CFD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78349"/>
            <a:ext cx="1509653" cy="1509653"/>
          </a:xfrm>
          <a:prstGeom prst="rect">
            <a:avLst/>
          </a:prstGeom>
        </p:spPr>
      </p:pic>
      <p:sp>
        <p:nvSpPr>
          <p:cNvPr id="4" name="Rectangle 3">
            <a:extLst>
              <a:ext uri="{FF2B5EF4-FFF2-40B4-BE49-F238E27FC236}">
                <a16:creationId xmlns:a16="http://schemas.microsoft.com/office/drawing/2014/main" id="{39858B9C-A131-4A45-1366-83BD711137B0}"/>
              </a:ext>
            </a:extLst>
          </p:cNvPr>
          <p:cNvSpPr/>
          <p:nvPr/>
        </p:nvSpPr>
        <p:spPr>
          <a:xfrm>
            <a:off x="2660070" y="162050"/>
            <a:ext cx="9531929" cy="538292"/>
          </a:xfrm>
          <a:prstGeom prst="rect">
            <a:avLst/>
          </a:prstGeom>
          <a:solidFill>
            <a:srgbClr val="2570A7"/>
          </a:solidFill>
          <a:ln>
            <a:solidFill>
              <a:srgbClr val="2570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I" dirty="0"/>
          </a:p>
        </p:txBody>
      </p:sp>
      <p:sp>
        <p:nvSpPr>
          <p:cNvPr id="5" name="ZoneTexte 4">
            <a:extLst>
              <a:ext uri="{FF2B5EF4-FFF2-40B4-BE49-F238E27FC236}">
                <a16:creationId xmlns:a16="http://schemas.microsoft.com/office/drawing/2014/main" id="{BD429954-A2F1-41F4-97B8-F24339839545}"/>
              </a:ext>
            </a:extLst>
          </p:cNvPr>
          <p:cNvSpPr txBox="1"/>
          <p:nvPr/>
        </p:nvSpPr>
        <p:spPr>
          <a:xfrm>
            <a:off x="3290220" y="108030"/>
            <a:ext cx="5853782" cy="646331"/>
          </a:xfrm>
          <a:prstGeom prst="rect">
            <a:avLst/>
          </a:prstGeom>
          <a:noFill/>
        </p:spPr>
        <p:txBody>
          <a:bodyPr wrap="none" rtlCol="0">
            <a:spAutoFit/>
          </a:bodyPr>
          <a:lstStyle/>
          <a:p>
            <a:r>
              <a:rPr lang="fr-FR" sz="3600" b="1" dirty="0">
                <a:solidFill>
                  <a:schemeClr val="bg1"/>
                </a:solidFill>
              </a:rPr>
              <a:t>Structures itératives : Boucles</a:t>
            </a:r>
            <a:endParaRPr lang="en-US" sz="3600" b="1" dirty="0">
              <a:solidFill>
                <a:schemeClr val="bg1"/>
              </a:solidFill>
              <a:effectLst>
                <a:outerShdw blurRad="38100" dist="38100" dir="2700000" algn="tl">
                  <a:srgbClr val="000000">
                    <a:alpha val="43137"/>
                  </a:srgbClr>
                </a:outerShdw>
              </a:effectLst>
              <a:latin typeface="Montserrat SemiBold" panose="00000700000000000000" pitchFamily="50" charset="0"/>
              <a:ea typeface="Open Sans" panose="020B0606030504020204" pitchFamily="34" charset="0"/>
              <a:cs typeface="Open Sans" panose="020B0606030504020204" pitchFamily="34" charset="0"/>
            </a:endParaRPr>
          </a:p>
        </p:txBody>
      </p:sp>
      <p:pic>
        <p:nvPicPr>
          <p:cNvPr id="15" name="Graphique 14">
            <a:extLst>
              <a:ext uri="{FF2B5EF4-FFF2-40B4-BE49-F238E27FC236}">
                <a16:creationId xmlns:a16="http://schemas.microsoft.com/office/drawing/2014/main" id="{20593638-A72A-392E-CF00-70C197ED349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703645" y="91595"/>
            <a:ext cx="835274" cy="710716"/>
          </a:xfrm>
          <a:prstGeom prst="rect">
            <a:avLst/>
          </a:prstGeom>
        </p:spPr>
      </p:pic>
      <p:sp>
        <p:nvSpPr>
          <p:cNvPr id="6" name="Parchemin : horizontal 5">
            <a:extLst>
              <a:ext uri="{FF2B5EF4-FFF2-40B4-BE49-F238E27FC236}">
                <a16:creationId xmlns:a16="http://schemas.microsoft.com/office/drawing/2014/main" id="{F45047CD-4B7D-B4BE-1299-5226D973FF0C}"/>
              </a:ext>
            </a:extLst>
          </p:cNvPr>
          <p:cNvSpPr/>
          <p:nvPr/>
        </p:nvSpPr>
        <p:spPr>
          <a:xfrm>
            <a:off x="221749" y="6468822"/>
            <a:ext cx="288236" cy="321013"/>
          </a:xfrm>
          <a:prstGeom prst="horizontalScroll">
            <a:avLst/>
          </a:prstGeom>
          <a:solidFill>
            <a:srgbClr val="2570A7"/>
          </a:solidFill>
          <a:ln>
            <a:solidFill>
              <a:srgbClr val="2570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I"/>
          </a:p>
        </p:txBody>
      </p:sp>
      <p:sp>
        <p:nvSpPr>
          <p:cNvPr id="7" name="ZoneTexte 6">
            <a:extLst>
              <a:ext uri="{FF2B5EF4-FFF2-40B4-BE49-F238E27FC236}">
                <a16:creationId xmlns:a16="http://schemas.microsoft.com/office/drawing/2014/main" id="{0D5018EC-F445-BF79-BA71-4937B9970E78}"/>
              </a:ext>
            </a:extLst>
          </p:cNvPr>
          <p:cNvSpPr txBox="1"/>
          <p:nvPr/>
        </p:nvSpPr>
        <p:spPr>
          <a:xfrm>
            <a:off x="1110463" y="6468822"/>
            <a:ext cx="267740" cy="338554"/>
          </a:xfrm>
          <a:prstGeom prst="rect">
            <a:avLst/>
          </a:prstGeom>
          <a:noFill/>
        </p:spPr>
        <p:txBody>
          <a:bodyPr wrap="square" rtlCol="0">
            <a:spAutoFit/>
          </a:bodyPr>
          <a:lstStyle/>
          <a:p>
            <a:r>
              <a:rPr lang="fr-FR" sz="1600" dirty="0">
                <a:solidFill>
                  <a:schemeClr val="bg1"/>
                </a:solidFill>
              </a:rPr>
              <a:t>9</a:t>
            </a:r>
            <a:endParaRPr lang="fr-CI" sz="1600" dirty="0">
              <a:solidFill>
                <a:schemeClr val="bg1"/>
              </a:solidFill>
            </a:endParaRPr>
          </a:p>
        </p:txBody>
      </p:sp>
      <p:sp>
        <p:nvSpPr>
          <p:cNvPr id="2" name="ZoneTexte 1">
            <a:extLst>
              <a:ext uri="{FF2B5EF4-FFF2-40B4-BE49-F238E27FC236}">
                <a16:creationId xmlns:a16="http://schemas.microsoft.com/office/drawing/2014/main" id="{3587CA28-C705-F2A6-1742-3B750B5A2AD2}"/>
              </a:ext>
            </a:extLst>
          </p:cNvPr>
          <p:cNvSpPr txBox="1"/>
          <p:nvPr/>
        </p:nvSpPr>
        <p:spPr>
          <a:xfrm>
            <a:off x="221749" y="6507294"/>
            <a:ext cx="428253" cy="261610"/>
          </a:xfrm>
          <a:prstGeom prst="rect">
            <a:avLst/>
          </a:prstGeom>
          <a:noFill/>
        </p:spPr>
        <p:txBody>
          <a:bodyPr wrap="square" rtlCol="0">
            <a:spAutoFit/>
          </a:bodyPr>
          <a:lstStyle/>
          <a:p>
            <a:r>
              <a:rPr lang="fr-FR" sz="1100" dirty="0">
                <a:solidFill>
                  <a:schemeClr val="bg1"/>
                </a:solidFill>
                <a:latin typeface="Soho Std Light Condensed" panose="02040306030506020204" pitchFamily="18" charset="0"/>
              </a:rPr>
              <a:t>23</a:t>
            </a:r>
          </a:p>
        </p:txBody>
      </p:sp>
      <p:sp>
        <p:nvSpPr>
          <p:cNvPr id="16" name="Content Placeholder 2">
            <a:extLst>
              <a:ext uri="{FF2B5EF4-FFF2-40B4-BE49-F238E27FC236}">
                <a16:creationId xmlns:a16="http://schemas.microsoft.com/office/drawing/2014/main" id="{A0B06E9C-35B1-49FB-AE07-2D8D3887B83C}"/>
              </a:ext>
            </a:extLst>
          </p:cNvPr>
          <p:cNvSpPr>
            <a:spLocks noGrp="1"/>
          </p:cNvSpPr>
          <p:nvPr>
            <p:ph idx="1"/>
          </p:nvPr>
        </p:nvSpPr>
        <p:spPr>
          <a:xfrm>
            <a:off x="4846319" y="1534885"/>
            <a:ext cx="7201988" cy="4525963"/>
          </a:xfrm>
        </p:spPr>
        <p:txBody>
          <a:bodyPr>
            <a:normAutofit fontScale="77500" lnSpcReduction="20000"/>
          </a:bodyPr>
          <a:lstStyle/>
          <a:p>
            <a:r>
              <a:rPr dirty="0"/>
              <a:t>Les </a:t>
            </a:r>
            <a:r>
              <a:rPr dirty="0" err="1"/>
              <a:t>boucles</a:t>
            </a:r>
            <a:r>
              <a:rPr dirty="0"/>
              <a:t> </a:t>
            </a:r>
            <a:r>
              <a:rPr dirty="0" err="1"/>
              <a:t>permettent</a:t>
            </a:r>
            <a:r>
              <a:rPr dirty="0"/>
              <a:t> de </a:t>
            </a:r>
            <a:r>
              <a:rPr dirty="0" err="1"/>
              <a:t>répéter</a:t>
            </a:r>
            <a:r>
              <a:rPr dirty="0"/>
              <a:t> des instructions un certain </a:t>
            </a:r>
            <a:r>
              <a:rPr dirty="0" err="1"/>
              <a:t>nombre</a:t>
            </a:r>
            <a:r>
              <a:rPr dirty="0"/>
              <a:t> de </a:t>
            </a:r>
            <a:r>
              <a:rPr dirty="0" err="1"/>
              <a:t>fois</a:t>
            </a:r>
            <a:r>
              <a:rPr dirty="0"/>
              <a:t> </a:t>
            </a:r>
            <a:r>
              <a:rPr dirty="0" err="1"/>
              <a:t>ou</a:t>
            </a:r>
            <a:r>
              <a:rPr dirty="0"/>
              <a:t> tant </a:t>
            </a:r>
            <a:r>
              <a:rPr dirty="0" err="1"/>
              <a:t>qu’une</a:t>
            </a:r>
            <a:r>
              <a:rPr dirty="0"/>
              <a:t> condition </a:t>
            </a:r>
            <a:r>
              <a:rPr dirty="0" err="1"/>
              <a:t>est</a:t>
            </a:r>
            <a:r>
              <a:rPr dirty="0"/>
              <a:t> </a:t>
            </a:r>
            <a:r>
              <a:rPr dirty="0" err="1"/>
              <a:t>vraie</a:t>
            </a:r>
            <a:r>
              <a:rPr dirty="0"/>
              <a:t>.</a:t>
            </a:r>
          </a:p>
          <a:p>
            <a:r>
              <a:rPr dirty="0"/>
              <a:t>1. Boucle Pour…Faire : </a:t>
            </a:r>
            <a:r>
              <a:rPr dirty="0" err="1"/>
              <a:t>Répète</a:t>
            </a:r>
            <a:r>
              <a:rPr dirty="0"/>
              <a:t> un bloc </a:t>
            </a:r>
            <a:r>
              <a:rPr dirty="0" err="1"/>
              <a:t>d’instructions</a:t>
            </a:r>
            <a:r>
              <a:rPr dirty="0"/>
              <a:t> un </a:t>
            </a:r>
            <a:r>
              <a:rPr dirty="0" err="1"/>
              <a:t>nombre</a:t>
            </a:r>
            <a:r>
              <a:rPr dirty="0"/>
              <a:t> </a:t>
            </a:r>
            <a:r>
              <a:rPr dirty="0" err="1"/>
              <a:t>défini</a:t>
            </a:r>
            <a:r>
              <a:rPr dirty="0"/>
              <a:t> de </a:t>
            </a:r>
            <a:r>
              <a:rPr dirty="0" err="1"/>
              <a:t>fois</a:t>
            </a:r>
            <a:r>
              <a:rPr dirty="0"/>
              <a:t>.</a:t>
            </a:r>
          </a:p>
          <a:p>
            <a:r>
              <a:rPr dirty="0"/>
              <a:t>2. Boucle Tant que…Faire : </a:t>
            </a:r>
            <a:r>
              <a:rPr dirty="0" err="1"/>
              <a:t>Répète</a:t>
            </a:r>
            <a:r>
              <a:rPr dirty="0"/>
              <a:t> tant </a:t>
            </a:r>
            <a:r>
              <a:rPr dirty="0" err="1"/>
              <a:t>qu’une</a:t>
            </a:r>
            <a:r>
              <a:rPr dirty="0"/>
              <a:t> condition </a:t>
            </a:r>
            <a:r>
              <a:rPr dirty="0" err="1"/>
              <a:t>est</a:t>
            </a:r>
            <a:r>
              <a:rPr dirty="0"/>
              <a:t> </a:t>
            </a:r>
            <a:r>
              <a:rPr dirty="0" err="1"/>
              <a:t>vraie</a:t>
            </a:r>
            <a:r>
              <a:rPr dirty="0"/>
              <a:t>.</a:t>
            </a:r>
          </a:p>
          <a:p>
            <a:endParaRPr dirty="0"/>
          </a:p>
          <a:p>
            <a:r>
              <a:rPr dirty="0" err="1"/>
              <a:t>Exemples</a:t>
            </a:r>
            <a:r>
              <a:rPr dirty="0"/>
              <a:t> :</a:t>
            </a:r>
          </a:p>
          <a:p>
            <a:r>
              <a:rPr dirty="0" err="1"/>
              <a:t>Exemple</a:t>
            </a:r>
            <a:r>
              <a:rPr dirty="0"/>
              <a:t> : </a:t>
            </a:r>
            <a:r>
              <a:rPr dirty="0" err="1"/>
              <a:t>Calculer</a:t>
            </a:r>
            <a:r>
              <a:rPr dirty="0"/>
              <a:t> la </a:t>
            </a:r>
            <a:r>
              <a:rPr dirty="0" err="1"/>
              <a:t>somme</a:t>
            </a:r>
            <a:r>
              <a:rPr dirty="0"/>
              <a:t> des 10 premiers </a:t>
            </a:r>
            <a:r>
              <a:rPr dirty="0" err="1"/>
              <a:t>entiers</a:t>
            </a:r>
            <a:r>
              <a:rPr dirty="0"/>
              <a:t>.</a:t>
            </a:r>
          </a:p>
          <a:p>
            <a:r>
              <a:rPr dirty="0"/>
              <a:t>Pseudo-</a:t>
            </a:r>
            <a:r>
              <a:rPr dirty="0" err="1"/>
              <a:t>algorithme</a:t>
            </a:r>
            <a:r>
              <a:rPr dirty="0"/>
              <a:t> :</a:t>
            </a:r>
          </a:p>
          <a:p>
            <a:r>
              <a:rPr dirty="0" err="1"/>
              <a:t>somme</a:t>
            </a:r>
            <a:r>
              <a:rPr dirty="0"/>
              <a:t> ← 0</a:t>
            </a:r>
          </a:p>
          <a:p>
            <a:r>
              <a:rPr dirty="0"/>
              <a:t>Pour </a:t>
            </a:r>
            <a:r>
              <a:rPr dirty="0" err="1"/>
              <a:t>i</a:t>
            </a:r>
            <a:r>
              <a:rPr dirty="0"/>
              <a:t> de 1 à 10 Faire </a:t>
            </a:r>
            <a:r>
              <a:rPr dirty="0" err="1"/>
              <a:t>somme</a:t>
            </a:r>
            <a:r>
              <a:rPr dirty="0"/>
              <a:t> ← </a:t>
            </a:r>
            <a:r>
              <a:rPr dirty="0" err="1"/>
              <a:t>somme</a:t>
            </a:r>
            <a:r>
              <a:rPr dirty="0"/>
              <a:t> + </a:t>
            </a:r>
            <a:r>
              <a:rPr dirty="0" err="1"/>
              <a:t>i</a:t>
            </a:r>
            <a:endParaRPr dirty="0"/>
          </a:p>
          <a:p>
            <a:r>
              <a:rPr dirty="0" err="1"/>
              <a:t>Afficher</a:t>
            </a:r>
            <a:r>
              <a:rPr dirty="0"/>
              <a:t> </a:t>
            </a:r>
            <a:r>
              <a:rPr dirty="0" err="1"/>
              <a:t>somme</a:t>
            </a:r>
            <a:endParaRPr dirty="0"/>
          </a:p>
        </p:txBody>
      </p:sp>
    </p:spTree>
    <p:custDataLst>
      <p:tags r:id="rId1"/>
    </p:custDataLst>
    <p:extLst>
      <p:ext uri="{BB962C8B-B14F-4D97-AF65-F5344CB8AC3E}">
        <p14:creationId xmlns:p14="http://schemas.microsoft.com/office/powerpoint/2010/main" val="3511478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440E27-C62A-472C-8E53-F8BDA16D960B}"/>
              </a:ext>
            </a:extLst>
          </p:cNvPr>
          <p:cNvSpPr txBox="1">
            <a:spLocks/>
          </p:cNvSpPr>
          <p:nvPr/>
        </p:nvSpPr>
        <p:spPr>
          <a:xfrm>
            <a:off x="7300236" y="1451997"/>
            <a:ext cx="1778442" cy="1499623"/>
          </a:xfrm>
          <a:prstGeom prst="rect">
            <a:avLst/>
          </a:prstGeom>
          <a:noFill/>
          <a:ln>
            <a:noFill/>
          </a:ln>
        </p:spPr>
        <p:txBody>
          <a:bodyPr wrap="square" lIns="144000" tIns="72000" rIns="72000" bIns="72000">
            <a:spAutoFit/>
          </a:bodyPr>
          <a:lstStyle>
            <a:lvl1pPr algn="ctr" defTabSz="1828800" rtl="0" eaLnBrk="1" latinLnBrk="0" hangingPunct="1">
              <a:lnSpc>
                <a:spcPct val="100000"/>
              </a:lnSpc>
              <a:spcBef>
                <a:spcPct val="0"/>
              </a:spcBef>
              <a:buNone/>
              <a:defRPr sz="7400" b="0" kern="1200" cap="none" spc="100" baseline="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algn="l"/>
            <a:r>
              <a:rPr lang="fr-FR" sz="8800" b="1" spc="0" dirty="0">
                <a:solidFill>
                  <a:srgbClr val="7030A0"/>
                </a:solidFill>
                <a:effectLst>
                  <a:outerShdw blurRad="38100" dist="38100" dir="2700000" algn="tl">
                    <a:srgbClr val="000000">
                      <a:alpha val="43137"/>
                    </a:srgbClr>
                  </a:outerShdw>
                </a:effectLst>
                <a:latin typeface="Montserrat SemiBold" panose="00000700000000000000" pitchFamily="50" charset="0"/>
                <a:ea typeface="Open Sans" panose="020B0606030504020204" pitchFamily="34" charset="0"/>
                <a:cs typeface="Open Sans" panose="020B0606030504020204" pitchFamily="34" charset="0"/>
              </a:rPr>
              <a:t>03</a:t>
            </a:r>
          </a:p>
        </p:txBody>
      </p:sp>
      <p:sp>
        <p:nvSpPr>
          <p:cNvPr id="3" name="ZoneTexte 2">
            <a:extLst>
              <a:ext uri="{FF2B5EF4-FFF2-40B4-BE49-F238E27FC236}">
                <a16:creationId xmlns:a16="http://schemas.microsoft.com/office/drawing/2014/main" id="{6DBD0B89-BFF1-487E-A9F0-5F4FDF79830A}"/>
              </a:ext>
            </a:extLst>
          </p:cNvPr>
          <p:cNvSpPr txBox="1"/>
          <p:nvPr/>
        </p:nvSpPr>
        <p:spPr>
          <a:xfrm>
            <a:off x="5257800" y="2690060"/>
            <a:ext cx="5863314" cy="3046988"/>
          </a:xfrm>
          <a:prstGeom prst="rect">
            <a:avLst/>
          </a:prstGeom>
          <a:noFill/>
        </p:spPr>
        <p:txBody>
          <a:bodyPr wrap="square">
            <a:spAutoFit/>
          </a:bodyPr>
          <a:lstStyle/>
          <a:p>
            <a:pPr algn="ctr"/>
            <a:r>
              <a:rPr lang="fr-FR" sz="4800" b="1" dirty="0"/>
              <a:t>INTRODUCTION AU LMS (Learning Management Systems)</a:t>
            </a:r>
            <a:endParaRPr lang="fr-FR" sz="21500" dirty="0">
              <a:latin typeface="Montserrat SemiBold" panose="00000700000000000000" pitchFamily="50" charset="0"/>
              <a:ea typeface="Open Sans" panose="020B0606030504020204" pitchFamily="34" charset="0"/>
              <a:cs typeface="Open Sans" panose="020B0606030504020204" pitchFamily="34" charset="0"/>
            </a:endParaRPr>
          </a:p>
        </p:txBody>
      </p:sp>
      <p:pic>
        <p:nvPicPr>
          <p:cNvPr id="5" name="Image 4">
            <a:extLst>
              <a:ext uri="{FF2B5EF4-FFF2-40B4-BE49-F238E27FC236}">
                <a16:creationId xmlns:a16="http://schemas.microsoft.com/office/drawing/2014/main" id="{7C7F912E-6A82-4BAC-A3D9-C5A0671C7D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0886" y="1152348"/>
            <a:ext cx="4584700" cy="4584700"/>
          </a:xfrm>
          <a:prstGeom prst="rect">
            <a:avLst/>
          </a:prstGeom>
        </p:spPr>
      </p:pic>
    </p:spTree>
    <p:extLst>
      <p:ext uri="{BB962C8B-B14F-4D97-AF65-F5344CB8AC3E}">
        <p14:creationId xmlns:p14="http://schemas.microsoft.com/office/powerpoint/2010/main" val="1449379464"/>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age 10">
            <a:extLst>
              <a:ext uri="{FF2B5EF4-FFF2-40B4-BE49-F238E27FC236}">
                <a16:creationId xmlns:a16="http://schemas.microsoft.com/office/drawing/2014/main" id="{1151BF2B-0F09-1CB9-6CF5-39D26A6CFD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78349"/>
            <a:ext cx="1509653" cy="1509653"/>
          </a:xfrm>
          <a:prstGeom prst="rect">
            <a:avLst/>
          </a:prstGeom>
        </p:spPr>
      </p:pic>
      <p:sp>
        <p:nvSpPr>
          <p:cNvPr id="4" name="Rectangle 3">
            <a:extLst>
              <a:ext uri="{FF2B5EF4-FFF2-40B4-BE49-F238E27FC236}">
                <a16:creationId xmlns:a16="http://schemas.microsoft.com/office/drawing/2014/main" id="{39858B9C-A131-4A45-1366-83BD711137B0}"/>
              </a:ext>
            </a:extLst>
          </p:cNvPr>
          <p:cNvSpPr/>
          <p:nvPr/>
        </p:nvSpPr>
        <p:spPr>
          <a:xfrm>
            <a:off x="2660070" y="162050"/>
            <a:ext cx="9531929" cy="538292"/>
          </a:xfrm>
          <a:prstGeom prst="rect">
            <a:avLst/>
          </a:prstGeom>
          <a:solidFill>
            <a:srgbClr val="254370"/>
          </a:solidFill>
          <a:ln>
            <a:solidFill>
              <a:srgbClr val="2543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I" dirty="0"/>
          </a:p>
        </p:txBody>
      </p:sp>
      <p:sp>
        <p:nvSpPr>
          <p:cNvPr id="5" name="ZoneTexte 4">
            <a:extLst>
              <a:ext uri="{FF2B5EF4-FFF2-40B4-BE49-F238E27FC236}">
                <a16:creationId xmlns:a16="http://schemas.microsoft.com/office/drawing/2014/main" id="{BD429954-A2F1-41F4-97B8-F24339839545}"/>
              </a:ext>
            </a:extLst>
          </p:cNvPr>
          <p:cNvSpPr txBox="1"/>
          <p:nvPr/>
        </p:nvSpPr>
        <p:spPr>
          <a:xfrm>
            <a:off x="3290220" y="108030"/>
            <a:ext cx="7413953" cy="646331"/>
          </a:xfrm>
          <a:prstGeom prst="rect">
            <a:avLst/>
          </a:prstGeom>
          <a:noFill/>
        </p:spPr>
        <p:txBody>
          <a:bodyPr wrap="none" rtlCol="0">
            <a:spAutoFit/>
          </a:bodyPr>
          <a:lstStyle/>
          <a:p>
            <a:r>
              <a:rPr lang="fr-FR" sz="3600" dirty="0">
                <a:solidFill>
                  <a:schemeClr val="bg1"/>
                </a:solidFill>
                <a:effectLst>
                  <a:outerShdw blurRad="38100" dist="38100" dir="2700000" algn="tl">
                    <a:srgbClr val="000000">
                      <a:alpha val="43137"/>
                    </a:srgbClr>
                  </a:outerShdw>
                </a:effectLst>
              </a:rPr>
              <a:t>Introduction au e-learning et aux LMS</a:t>
            </a:r>
            <a:endParaRPr lang="fr-FR" sz="3600" dirty="0">
              <a:solidFill>
                <a:schemeClr val="bg1"/>
              </a:solidFill>
              <a:effectLst>
                <a:outerShdw blurRad="38100" dist="38100" dir="2700000" algn="tl">
                  <a:srgbClr val="000000">
                    <a:alpha val="43137"/>
                  </a:srgbClr>
                </a:outerShdw>
              </a:effectLst>
              <a:latin typeface="Soho Std Light Condensed" panose="02040306030506020204" pitchFamily="18" charset="0"/>
            </a:endParaRPr>
          </a:p>
        </p:txBody>
      </p:sp>
      <p:pic>
        <p:nvPicPr>
          <p:cNvPr id="15" name="Graphique 14">
            <a:extLst>
              <a:ext uri="{FF2B5EF4-FFF2-40B4-BE49-F238E27FC236}">
                <a16:creationId xmlns:a16="http://schemas.microsoft.com/office/drawing/2014/main" id="{20593638-A72A-392E-CF00-70C197ED349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703645" y="91595"/>
            <a:ext cx="835274" cy="710716"/>
          </a:xfrm>
          <a:prstGeom prst="rect">
            <a:avLst/>
          </a:prstGeom>
        </p:spPr>
      </p:pic>
      <p:sp>
        <p:nvSpPr>
          <p:cNvPr id="6" name="Parchemin : horizontal 5">
            <a:extLst>
              <a:ext uri="{FF2B5EF4-FFF2-40B4-BE49-F238E27FC236}">
                <a16:creationId xmlns:a16="http://schemas.microsoft.com/office/drawing/2014/main" id="{F45047CD-4B7D-B4BE-1299-5226D973FF0C}"/>
              </a:ext>
            </a:extLst>
          </p:cNvPr>
          <p:cNvSpPr/>
          <p:nvPr/>
        </p:nvSpPr>
        <p:spPr>
          <a:xfrm>
            <a:off x="221749" y="6468822"/>
            <a:ext cx="288236" cy="321013"/>
          </a:xfrm>
          <a:prstGeom prst="horizontalScroll">
            <a:avLst/>
          </a:prstGeom>
          <a:solidFill>
            <a:srgbClr val="08436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I"/>
          </a:p>
        </p:txBody>
      </p:sp>
      <p:sp>
        <p:nvSpPr>
          <p:cNvPr id="7" name="ZoneTexte 6">
            <a:extLst>
              <a:ext uri="{FF2B5EF4-FFF2-40B4-BE49-F238E27FC236}">
                <a16:creationId xmlns:a16="http://schemas.microsoft.com/office/drawing/2014/main" id="{0D5018EC-F445-BF79-BA71-4937B9970E78}"/>
              </a:ext>
            </a:extLst>
          </p:cNvPr>
          <p:cNvSpPr txBox="1"/>
          <p:nvPr/>
        </p:nvSpPr>
        <p:spPr>
          <a:xfrm>
            <a:off x="1110463" y="6468822"/>
            <a:ext cx="267740" cy="338554"/>
          </a:xfrm>
          <a:prstGeom prst="rect">
            <a:avLst/>
          </a:prstGeom>
          <a:noFill/>
        </p:spPr>
        <p:txBody>
          <a:bodyPr wrap="square" rtlCol="0">
            <a:spAutoFit/>
          </a:bodyPr>
          <a:lstStyle/>
          <a:p>
            <a:r>
              <a:rPr lang="fr-FR" sz="1600" dirty="0">
                <a:solidFill>
                  <a:schemeClr val="bg1"/>
                </a:solidFill>
              </a:rPr>
              <a:t>9</a:t>
            </a:r>
            <a:endParaRPr lang="fr-CI" sz="1600" dirty="0">
              <a:solidFill>
                <a:schemeClr val="bg1"/>
              </a:solidFill>
            </a:endParaRPr>
          </a:p>
        </p:txBody>
      </p:sp>
      <p:sp>
        <p:nvSpPr>
          <p:cNvPr id="2" name="ZoneTexte 1">
            <a:extLst>
              <a:ext uri="{FF2B5EF4-FFF2-40B4-BE49-F238E27FC236}">
                <a16:creationId xmlns:a16="http://schemas.microsoft.com/office/drawing/2014/main" id="{150BA478-8C21-DFF3-F71F-D672352BDCA8}"/>
              </a:ext>
            </a:extLst>
          </p:cNvPr>
          <p:cNvSpPr txBox="1"/>
          <p:nvPr/>
        </p:nvSpPr>
        <p:spPr>
          <a:xfrm>
            <a:off x="221749" y="6511849"/>
            <a:ext cx="528461" cy="261610"/>
          </a:xfrm>
          <a:prstGeom prst="rect">
            <a:avLst/>
          </a:prstGeom>
          <a:noFill/>
        </p:spPr>
        <p:txBody>
          <a:bodyPr wrap="square" rtlCol="0">
            <a:spAutoFit/>
          </a:bodyPr>
          <a:lstStyle/>
          <a:p>
            <a:r>
              <a:rPr lang="fr-FR" sz="1100" dirty="0">
                <a:solidFill>
                  <a:schemeClr val="bg1"/>
                </a:solidFill>
                <a:latin typeface="Soho Std Light Condensed" panose="02040306030506020204" pitchFamily="18" charset="0"/>
              </a:rPr>
              <a:t>27</a:t>
            </a:r>
          </a:p>
        </p:txBody>
      </p:sp>
      <p:sp>
        <p:nvSpPr>
          <p:cNvPr id="10" name="TextBox 2">
            <a:extLst>
              <a:ext uri="{FF2B5EF4-FFF2-40B4-BE49-F238E27FC236}">
                <a16:creationId xmlns:a16="http://schemas.microsoft.com/office/drawing/2014/main" id="{99FEA7E7-9F35-4C40-9579-B795B040BCA1}"/>
              </a:ext>
            </a:extLst>
          </p:cNvPr>
          <p:cNvSpPr txBox="1"/>
          <p:nvPr/>
        </p:nvSpPr>
        <p:spPr>
          <a:xfrm>
            <a:off x="4876800" y="1761134"/>
            <a:ext cx="6756400" cy="1661993"/>
          </a:xfrm>
          <a:prstGeom prst="rect">
            <a:avLst/>
          </a:prstGeom>
          <a:noFill/>
        </p:spPr>
        <p:txBody>
          <a:bodyPr wrap="square" lIns="0" tIns="0" rIns="0" bIns="0" rtlCol="0">
            <a:spAutoFit/>
          </a:bodyPr>
          <a:lstStyle/>
          <a:p>
            <a:pPr marL="285750" indent="-285750">
              <a:buFont typeface="Wingdings" panose="05000000000000000000" pitchFamily="2" charset="2"/>
              <a:buChar char="Ø"/>
            </a:pPr>
            <a:r>
              <a:rPr lang="fr-FR" b="1" dirty="0"/>
              <a:t>Qu'est-ce que l'e-Learning ?</a:t>
            </a:r>
          </a:p>
          <a:p>
            <a:pPr marL="742950" lvl="1" indent="-285750">
              <a:buFont typeface="Wingdings" panose="05000000000000000000" pitchFamily="2" charset="2"/>
              <a:buChar char="§"/>
            </a:pPr>
            <a:r>
              <a:rPr lang="fr-FR" dirty="0"/>
              <a:t>L’e-learning, ou </a:t>
            </a:r>
            <a:r>
              <a:rPr lang="fr-FR" b="1" dirty="0"/>
              <a:t>formation à distance</a:t>
            </a:r>
            <a:r>
              <a:rPr lang="fr-FR" dirty="0"/>
              <a:t> via des outils numériques, permet d’apprendre en ligne sans avoir à se déplacer dans une salle de classe physique.</a:t>
            </a:r>
          </a:p>
          <a:p>
            <a:pPr marL="742950" lvl="1" indent="-285750">
              <a:buFont typeface="Wingdings" panose="05000000000000000000" pitchFamily="2" charset="2"/>
              <a:buChar char="§"/>
            </a:pPr>
            <a:r>
              <a:rPr lang="fr-FR" dirty="0"/>
              <a:t>L’enseignement est dispensé à travers des </a:t>
            </a:r>
            <a:r>
              <a:rPr lang="fr-FR" b="1" dirty="0"/>
              <a:t>vidéos</a:t>
            </a:r>
            <a:r>
              <a:rPr lang="fr-FR" dirty="0"/>
              <a:t>, des </a:t>
            </a:r>
            <a:r>
              <a:rPr lang="fr-FR" b="1" dirty="0"/>
              <a:t>modules interactifs</a:t>
            </a:r>
            <a:r>
              <a:rPr lang="fr-FR" dirty="0"/>
              <a:t>, des </a:t>
            </a:r>
            <a:r>
              <a:rPr lang="fr-FR" b="1" dirty="0" err="1"/>
              <a:t>quizzes</a:t>
            </a:r>
            <a:r>
              <a:rPr lang="fr-FR" dirty="0"/>
              <a:t>, et d’autres supports numériques.</a:t>
            </a:r>
          </a:p>
        </p:txBody>
      </p:sp>
      <p:sp>
        <p:nvSpPr>
          <p:cNvPr id="8" name="Rectangle 7">
            <a:extLst>
              <a:ext uri="{FF2B5EF4-FFF2-40B4-BE49-F238E27FC236}">
                <a16:creationId xmlns:a16="http://schemas.microsoft.com/office/drawing/2014/main" id="{28A289DC-4FC8-4E15-8D38-686B613A70D1}"/>
              </a:ext>
            </a:extLst>
          </p:cNvPr>
          <p:cNvSpPr/>
          <p:nvPr/>
        </p:nvSpPr>
        <p:spPr>
          <a:xfrm>
            <a:off x="4876800" y="3864468"/>
            <a:ext cx="6855070" cy="2031325"/>
          </a:xfrm>
          <a:prstGeom prst="rect">
            <a:avLst/>
          </a:prstGeom>
        </p:spPr>
        <p:txBody>
          <a:bodyPr wrap="square">
            <a:spAutoFit/>
          </a:bodyPr>
          <a:lstStyle/>
          <a:p>
            <a:pPr marL="285750" indent="-285750">
              <a:buFont typeface="Wingdings" panose="05000000000000000000" pitchFamily="2" charset="2"/>
              <a:buChar char="Ø"/>
            </a:pPr>
            <a:r>
              <a:rPr lang="fr-FR" b="1" dirty="0"/>
              <a:t>Comment ça fonctionne ?</a:t>
            </a:r>
          </a:p>
          <a:p>
            <a:pPr marL="742950" lvl="1" indent="-285750">
              <a:buFont typeface="Wingdings" panose="05000000000000000000" pitchFamily="2" charset="2"/>
              <a:buChar char="§"/>
            </a:pPr>
            <a:r>
              <a:rPr lang="fr-FR" dirty="0"/>
              <a:t>Les plateformes d’e-learning permettent de suivre des cours, accéder à des documents de formation, et interagir avec des formateurs ou d’autres apprenants via des forums et des visioconférences.</a:t>
            </a:r>
          </a:p>
          <a:p>
            <a:pPr marL="742950" lvl="1" indent="-285750">
              <a:buFont typeface="Wingdings" panose="05000000000000000000" pitchFamily="2" charset="2"/>
              <a:buChar char="§"/>
            </a:pPr>
            <a:r>
              <a:rPr lang="fr-FR" dirty="0"/>
              <a:t>Les apprenants peuvent suivre les cours à leur propre rythme (asynchrone) ou en temps réel (synchrone).</a:t>
            </a:r>
          </a:p>
        </p:txBody>
      </p:sp>
      <p:pic>
        <p:nvPicPr>
          <p:cNvPr id="9" name="Image 8">
            <a:extLst>
              <a:ext uri="{FF2B5EF4-FFF2-40B4-BE49-F238E27FC236}">
                <a16:creationId xmlns:a16="http://schemas.microsoft.com/office/drawing/2014/main" id="{466495DC-E854-4FB3-8DE4-B955E327F91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8181" y="1391210"/>
            <a:ext cx="4748619" cy="4748619"/>
          </a:xfrm>
          <a:prstGeom prst="rect">
            <a:avLst/>
          </a:prstGeom>
        </p:spPr>
      </p:pic>
    </p:spTree>
    <p:custDataLst>
      <p:tags r:id="rId1"/>
    </p:custDataLst>
    <p:extLst>
      <p:ext uri="{BB962C8B-B14F-4D97-AF65-F5344CB8AC3E}">
        <p14:creationId xmlns:p14="http://schemas.microsoft.com/office/powerpoint/2010/main" val="113826866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 grpId="0"/>
      <p:bldP spid="10" grpId="0"/>
      <p:bldP spid="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age 10">
            <a:extLst>
              <a:ext uri="{FF2B5EF4-FFF2-40B4-BE49-F238E27FC236}">
                <a16:creationId xmlns:a16="http://schemas.microsoft.com/office/drawing/2014/main" id="{1151BF2B-0F09-1CB9-6CF5-39D26A6CFD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78349"/>
            <a:ext cx="1509653" cy="1509653"/>
          </a:xfrm>
          <a:prstGeom prst="rect">
            <a:avLst/>
          </a:prstGeom>
        </p:spPr>
      </p:pic>
      <p:sp>
        <p:nvSpPr>
          <p:cNvPr id="4" name="Rectangle 3">
            <a:extLst>
              <a:ext uri="{FF2B5EF4-FFF2-40B4-BE49-F238E27FC236}">
                <a16:creationId xmlns:a16="http://schemas.microsoft.com/office/drawing/2014/main" id="{39858B9C-A131-4A45-1366-83BD711137B0}"/>
              </a:ext>
            </a:extLst>
          </p:cNvPr>
          <p:cNvSpPr/>
          <p:nvPr/>
        </p:nvSpPr>
        <p:spPr>
          <a:xfrm>
            <a:off x="2660070" y="162050"/>
            <a:ext cx="9531930" cy="538292"/>
          </a:xfrm>
          <a:prstGeom prst="rect">
            <a:avLst/>
          </a:prstGeom>
          <a:solidFill>
            <a:srgbClr val="2570A7"/>
          </a:solidFill>
          <a:ln>
            <a:solidFill>
              <a:srgbClr val="2570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I" dirty="0"/>
          </a:p>
        </p:txBody>
      </p:sp>
      <p:sp>
        <p:nvSpPr>
          <p:cNvPr id="5" name="ZoneTexte 4">
            <a:extLst>
              <a:ext uri="{FF2B5EF4-FFF2-40B4-BE49-F238E27FC236}">
                <a16:creationId xmlns:a16="http://schemas.microsoft.com/office/drawing/2014/main" id="{BD429954-A2F1-41F4-97B8-F24339839545}"/>
              </a:ext>
            </a:extLst>
          </p:cNvPr>
          <p:cNvSpPr txBox="1"/>
          <p:nvPr/>
        </p:nvSpPr>
        <p:spPr>
          <a:xfrm>
            <a:off x="3290220" y="108030"/>
            <a:ext cx="7156511" cy="646331"/>
          </a:xfrm>
          <a:prstGeom prst="rect">
            <a:avLst/>
          </a:prstGeom>
          <a:noFill/>
        </p:spPr>
        <p:txBody>
          <a:bodyPr wrap="none" rtlCol="0">
            <a:spAutoFit/>
          </a:bodyPr>
          <a:lstStyle/>
          <a:p>
            <a:r>
              <a:rPr lang="fr-FR" sz="3600" dirty="0">
                <a:solidFill>
                  <a:schemeClr val="bg1"/>
                </a:solidFill>
                <a:effectLst>
                  <a:outerShdw blurRad="38100" dist="38100" dir="2700000" algn="tl">
                    <a:srgbClr val="000000">
                      <a:alpha val="43137"/>
                    </a:srgbClr>
                  </a:outerShdw>
                </a:effectLst>
              </a:rPr>
              <a:t>Avantages du e-learning avec les LMS</a:t>
            </a:r>
            <a:endParaRPr lang="fr-FR" sz="3600" dirty="0">
              <a:solidFill>
                <a:schemeClr val="bg1"/>
              </a:solidFill>
              <a:effectLst>
                <a:outerShdw blurRad="38100" dist="38100" dir="2700000" algn="tl">
                  <a:srgbClr val="000000">
                    <a:alpha val="43137"/>
                  </a:srgbClr>
                </a:outerShdw>
              </a:effectLst>
              <a:latin typeface="Soho Std Light Condensed" panose="02040306030506020204" pitchFamily="18" charset="0"/>
            </a:endParaRPr>
          </a:p>
        </p:txBody>
      </p:sp>
      <p:pic>
        <p:nvPicPr>
          <p:cNvPr id="15" name="Graphique 14">
            <a:extLst>
              <a:ext uri="{FF2B5EF4-FFF2-40B4-BE49-F238E27FC236}">
                <a16:creationId xmlns:a16="http://schemas.microsoft.com/office/drawing/2014/main" id="{20593638-A72A-392E-CF00-70C197ED349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703645" y="91595"/>
            <a:ext cx="835274" cy="710716"/>
          </a:xfrm>
          <a:prstGeom prst="rect">
            <a:avLst/>
          </a:prstGeom>
        </p:spPr>
      </p:pic>
      <p:sp>
        <p:nvSpPr>
          <p:cNvPr id="6" name="Parchemin : horizontal 5">
            <a:extLst>
              <a:ext uri="{FF2B5EF4-FFF2-40B4-BE49-F238E27FC236}">
                <a16:creationId xmlns:a16="http://schemas.microsoft.com/office/drawing/2014/main" id="{F45047CD-4B7D-B4BE-1299-5226D973FF0C}"/>
              </a:ext>
            </a:extLst>
          </p:cNvPr>
          <p:cNvSpPr/>
          <p:nvPr/>
        </p:nvSpPr>
        <p:spPr>
          <a:xfrm>
            <a:off x="221749" y="6468822"/>
            <a:ext cx="288236" cy="321013"/>
          </a:xfrm>
          <a:prstGeom prst="horizontalScroll">
            <a:avLst/>
          </a:prstGeom>
          <a:solidFill>
            <a:srgbClr val="2570A7"/>
          </a:solidFill>
          <a:ln>
            <a:solidFill>
              <a:srgbClr val="2570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I"/>
          </a:p>
        </p:txBody>
      </p:sp>
      <p:sp>
        <p:nvSpPr>
          <p:cNvPr id="7" name="ZoneTexte 6">
            <a:extLst>
              <a:ext uri="{FF2B5EF4-FFF2-40B4-BE49-F238E27FC236}">
                <a16:creationId xmlns:a16="http://schemas.microsoft.com/office/drawing/2014/main" id="{0D5018EC-F445-BF79-BA71-4937B9970E78}"/>
              </a:ext>
            </a:extLst>
          </p:cNvPr>
          <p:cNvSpPr txBox="1"/>
          <p:nvPr/>
        </p:nvSpPr>
        <p:spPr>
          <a:xfrm>
            <a:off x="1110463" y="6468822"/>
            <a:ext cx="267740" cy="338554"/>
          </a:xfrm>
          <a:prstGeom prst="rect">
            <a:avLst/>
          </a:prstGeom>
          <a:noFill/>
        </p:spPr>
        <p:txBody>
          <a:bodyPr wrap="square" rtlCol="0">
            <a:spAutoFit/>
          </a:bodyPr>
          <a:lstStyle/>
          <a:p>
            <a:r>
              <a:rPr lang="fr-FR" sz="1600" dirty="0">
                <a:solidFill>
                  <a:schemeClr val="bg1"/>
                </a:solidFill>
              </a:rPr>
              <a:t>9</a:t>
            </a:r>
            <a:endParaRPr lang="fr-CI" sz="1600" dirty="0">
              <a:solidFill>
                <a:schemeClr val="bg1"/>
              </a:solidFill>
            </a:endParaRPr>
          </a:p>
        </p:txBody>
      </p:sp>
      <p:sp>
        <p:nvSpPr>
          <p:cNvPr id="2" name="ZoneTexte 1">
            <a:extLst>
              <a:ext uri="{FF2B5EF4-FFF2-40B4-BE49-F238E27FC236}">
                <a16:creationId xmlns:a16="http://schemas.microsoft.com/office/drawing/2014/main" id="{3587CA28-C705-F2A6-1742-3B750B5A2AD2}"/>
              </a:ext>
            </a:extLst>
          </p:cNvPr>
          <p:cNvSpPr txBox="1"/>
          <p:nvPr/>
        </p:nvSpPr>
        <p:spPr>
          <a:xfrm>
            <a:off x="221749" y="6509753"/>
            <a:ext cx="403200" cy="261610"/>
          </a:xfrm>
          <a:prstGeom prst="rect">
            <a:avLst/>
          </a:prstGeom>
          <a:noFill/>
        </p:spPr>
        <p:txBody>
          <a:bodyPr wrap="square" rtlCol="0">
            <a:spAutoFit/>
          </a:bodyPr>
          <a:lstStyle/>
          <a:p>
            <a:r>
              <a:rPr lang="fr-FR" sz="1100" dirty="0">
                <a:solidFill>
                  <a:schemeClr val="bg1"/>
                </a:solidFill>
                <a:latin typeface="Soho Std Light Condensed" panose="02040306030506020204" pitchFamily="18" charset="0"/>
              </a:rPr>
              <a:t>28</a:t>
            </a:r>
          </a:p>
        </p:txBody>
      </p:sp>
      <p:sp>
        <p:nvSpPr>
          <p:cNvPr id="8" name="Rectangle 7">
            <a:extLst>
              <a:ext uri="{FF2B5EF4-FFF2-40B4-BE49-F238E27FC236}">
                <a16:creationId xmlns:a16="http://schemas.microsoft.com/office/drawing/2014/main" id="{31795D62-96F5-42E2-9632-4D79C8288ED2}"/>
              </a:ext>
            </a:extLst>
          </p:cNvPr>
          <p:cNvSpPr/>
          <p:nvPr/>
        </p:nvSpPr>
        <p:spPr>
          <a:xfrm>
            <a:off x="548916" y="1160710"/>
            <a:ext cx="7045684" cy="1631216"/>
          </a:xfrm>
          <a:prstGeom prst="rect">
            <a:avLst/>
          </a:prstGeom>
        </p:spPr>
        <p:txBody>
          <a:bodyPr wrap="square">
            <a:spAutoFit/>
          </a:bodyPr>
          <a:lstStyle/>
          <a:p>
            <a:r>
              <a:rPr lang="fr-FR" sz="2000" b="1" dirty="0"/>
              <a:t>1. Flexibilité</a:t>
            </a:r>
            <a:endParaRPr lang="fr-FR" sz="2000" dirty="0"/>
          </a:p>
          <a:p>
            <a:pPr>
              <a:buFont typeface="Arial" panose="020B0604020202020204" pitchFamily="34" charset="0"/>
              <a:buChar char="•"/>
            </a:pPr>
            <a:r>
              <a:rPr lang="fr-FR" sz="2000" dirty="0"/>
              <a:t>Apprentissage à son propre rythme, où et quand on veut, adapté à l’emploi du temps des apprenants.</a:t>
            </a:r>
          </a:p>
          <a:p>
            <a:pPr>
              <a:buFont typeface="Arial" panose="020B0604020202020204" pitchFamily="34" charset="0"/>
              <a:buChar char="•"/>
            </a:pPr>
            <a:r>
              <a:rPr lang="fr-FR" sz="2000" dirty="0"/>
              <a:t>Les cours peuvent être suivis depuis n’importe quel appareil connecté : ordinateur, tablette, smartphone.</a:t>
            </a:r>
          </a:p>
        </p:txBody>
      </p:sp>
      <p:sp>
        <p:nvSpPr>
          <p:cNvPr id="12" name="ZoneTexte 11">
            <a:extLst>
              <a:ext uri="{FF2B5EF4-FFF2-40B4-BE49-F238E27FC236}">
                <a16:creationId xmlns:a16="http://schemas.microsoft.com/office/drawing/2014/main" id="{30081CB5-AD13-4D5A-B261-D5307A5D0783}"/>
              </a:ext>
            </a:extLst>
          </p:cNvPr>
          <p:cNvSpPr txBox="1"/>
          <p:nvPr/>
        </p:nvSpPr>
        <p:spPr>
          <a:xfrm>
            <a:off x="2816869" y="3123206"/>
            <a:ext cx="7265481" cy="1477328"/>
          </a:xfrm>
          <a:prstGeom prst="rect">
            <a:avLst/>
          </a:prstGeom>
          <a:noFill/>
        </p:spPr>
        <p:txBody>
          <a:bodyPr wrap="square">
            <a:spAutoFit/>
          </a:bodyPr>
          <a:lstStyle/>
          <a:p>
            <a:r>
              <a:rPr lang="fr-FR" b="1" dirty="0"/>
              <a:t>2. Accessibilité</a:t>
            </a:r>
            <a:endParaRPr lang="fr-FR" dirty="0"/>
          </a:p>
          <a:p>
            <a:pPr>
              <a:buFont typeface="Arial" panose="020B0604020202020204" pitchFamily="34" charset="0"/>
              <a:buChar char="•"/>
            </a:pPr>
            <a:r>
              <a:rPr lang="fr-FR" dirty="0"/>
              <a:t>Permet d’accéder à une large variété de contenus et de formations de n’importe où dans le monde.</a:t>
            </a:r>
          </a:p>
          <a:p>
            <a:pPr>
              <a:buFont typeface="Arial" panose="020B0604020202020204" pitchFamily="34" charset="0"/>
              <a:buChar char="•"/>
            </a:pPr>
            <a:r>
              <a:rPr lang="fr-FR" dirty="0"/>
              <a:t>Offre des opportunités d'apprentissage aux personnes éloignées des centres de formation ou ayant des contraintes de mobilité.</a:t>
            </a:r>
          </a:p>
        </p:txBody>
      </p:sp>
      <p:sp>
        <p:nvSpPr>
          <p:cNvPr id="13" name="ZoneTexte 12">
            <a:extLst>
              <a:ext uri="{FF2B5EF4-FFF2-40B4-BE49-F238E27FC236}">
                <a16:creationId xmlns:a16="http://schemas.microsoft.com/office/drawing/2014/main" id="{95DA9636-1DC6-461F-8BE0-87A05AAE6E64}"/>
              </a:ext>
            </a:extLst>
          </p:cNvPr>
          <p:cNvSpPr txBox="1"/>
          <p:nvPr/>
        </p:nvSpPr>
        <p:spPr>
          <a:xfrm>
            <a:off x="5328572" y="5160771"/>
            <a:ext cx="6863428" cy="1477328"/>
          </a:xfrm>
          <a:prstGeom prst="rect">
            <a:avLst/>
          </a:prstGeom>
          <a:noFill/>
        </p:spPr>
        <p:txBody>
          <a:bodyPr wrap="square">
            <a:spAutoFit/>
          </a:bodyPr>
          <a:lstStyle/>
          <a:p>
            <a:r>
              <a:rPr lang="fr-FR" b="1" dirty="0"/>
              <a:t>3. Réduction des coûts</a:t>
            </a:r>
            <a:endParaRPr lang="fr-FR" dirty="0"/>
          </a:p>
          <a:p>
            <a:pPr>
              <a:buFont typeface="Arial" panose="020B0604020202020204" pitchFamily="34" charset="0"/>
              <a:buChar char="•"/>
            </a:pPr>
            <a:r>
              <a:rPr lang="fr-FR" dirty="0"/>
              <a:t>Économie sur les frais de déplacement, de logement et les matériels pédagogiques.</a:t>
            </a:r>
          </a:p>
          <a:p>
            <a:pPr>
              <a:buFont typeface="Arial" panose="020B0604020202020204" pitchFamily="34" charset="0"/>
              <a:buChar char="•"/>
            </a:pPr>
            <a:r>
              <a:rPr lang="fr-FR" dirty="0"/>
              <a:t>Souvent moins cher que les formations en présentiel grâce à la mutualisation des ressources.</a:t>
            </a:r>
          </a:p>
        </p:txBody>
      </p:sp>
    </p:spTree>
    <p:custDataLst>
      <p:tags r:id="rId1"/>
    </p:custDataLst>
    <p:extLst>
      <p:ext uri="{BB962C8B-B14F-4D97-AF65-F5344CB8AC3E}">
        <p14:creationId xmlns:p14="http://schemas.microsoft.com/office/powerpoint/2010/main" val="254143815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 grpId="0"/>
      <p:bldP spid="8" grpId="0"/>
      <p:bldP spid="12" grpId="0"/>
      <p:bldP spid="1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age 10">
            <a:extLst>
              <a:ext uri="{FF2B5EF4-FFF2-40B4-BE49-F238E27FC236}">
                <a16:creationId xmlns:a16="http://schemas.microsoft.com/office/drawing/2014/main" id="{1151BF2B-0F09-1CB9-6CF5-39D26A6CFD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78349"/>
            <a:ext cx="1509653" cy="1509653"/>
          </a:xfrm>
          <a:prstGeom prst="rect">
            <a:avLst/>
          </a:prstGeom>
        </p:spPr>
      </p:pic>
      <p:sp>
        <p:nvSpPr>
          <p:cNvPr id="4" name="Rectangle 3">
            <a:extLst>
              <a:ext uri="{FF2B5EF4-FFF2-40B4-BE49-F238E27FC236}">
                <a16:creationId xmlns:a16="http://schemas.microsoft.com/office/drawing/2014/main" id="{39858B9C-A131-4A45-1366-83BD711137B0}"/>
              </a:ext>
            </a:extLst>
          </p:cNvPr>
          <p:cNvSpPr/>
          <p:nvPr/>
        </p:nvSpPr>
        <p:spPr>
          <a:xfrm>
            <a:off x="2660070" y="162050"/>
            <a:ext cx="9531929" cy="538292"/>
          </a:xfrm>
          <a:prstGeom prst="rect">
            <a:avLst/>
          </a:prstGeom>
          <a:solidFill>
            <a:srgbClr val="254370"/>
          </a:solidFill>
          <a:ln>
            <a:solidFill>
              <a:srgbClr val="2543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I" dirty="0"/>
          </a:p>
        </p:txBody>
      </p:sp>
      <p:sp>
        <p:nvSpPr>
          <p:cNvPr id="5" name="ZoneTexte 4">
            <a:extLst>
              <a:ext uri="{FF2B5EF4-FFF2-40B4-BE49-F238E27FC236}">
                <a16:creationId xmlns:a16="http://schemas.microsoft.com/office/drawing/2014/main" id="{BD429954-A2F1-41F4-97B8-F24339839545}"/>
              </a:ext>
            </a:extLst>
          </p:cNvPr>
          <p:cNvSpPr txBox="1"/>
          <p:nvPr/>
        </p:nvSpPr>
        <p:spPr>
          <a:xfrm>
            <a:off x="3290220" y="108030"/>
            <a:ext cx="6269024" cy="646331"/>
          </a:xfrm>
          <a:prstGeom prst="rect">
            <a:avLst/>
          </a:prstGeom>
          <a:noFill/>
        </p:spPr>
        <p:txBody>
          <a:bodyPr wrap="none" rtlCol="0">
            <a:spAutoFit/>
          </a:bodyPr>
          <a:lstStyle/>
          <a:p>
            <a:r>
              <a:rPr lang="fr-FR" sz="3600" dirty="0">
                <a:solidFill>
                  <a:schemeClr val="bg1"/>
                </a:solidFill>
                <a:effectLst>
                  <a:outerShdw blurRad="38100" dist="38100" dir="2700000" algn="tl">
                    <a:srgbClr val="000000">
                      <a:alpha val="43137"/>
                    </a:srgbClr>
                  </a:outerShdw>
                </a:effectLst>
              </a:rPr>
              <a:t>Types de plateformes e-Learning</a:t>
            </a:r>
            <a:endParaRPr lang="fr-FR" sz="3600" dirty="0">
              <a:solidFill>
                <a:schemeClr val="bg1"/>
              </a:solidFill>
              <a:effectLst>
                <a:outerShdw blurRad="38100" dist="38100" dir="2700000" algn="tl">
                  <a:srgbClr val="000000">
                    <a:alpha val="43137"/>
                  </a:srgbClr>
                </a:outerShdw>
              </a:effectLst>
              <a:latin typeface="Soho Std Light Condensed" panose="02040306030506020204" pitchFamily="18" charset="0"/>
            </a:endParaRPr>
          </a:p>
        </p:txBody>
      </p:sp>
      <p:pic>
        <p:nvPicPr>
          <p:cNvPr id="15" name="Graphique 14">
            <a:extLst>
              <a:ext uri="{FF2B5EF4-FFF2-40B4-BE49-F238E27FC236}">
                <a16:creationId xmlns:a16="http://schemas.microsoft.com/office/drawing/2014/main" id="{20593638-A72A-392E-CF00-70C197ED349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703645" y="91595"/>
            <a:ext cx="835274" cy="710716"/>
          </a:xfrm>
          <a:prstGeom prst="rect">
            <a:avLst/>
          </a:prstGeom>
        </p:spPr>
      </p:pic>
      <p:sp>
        <p:nvSpPr>
          <p:cNvPr id="6" name="Parchemin : horizontal 5">
            <a:extLst>
              <a:ext uri="{FF2B5EF4-FFF2-40B4-BE49-F238E27FC236}">
                <a16:creationId xmlns:a16="http://schemas.microsoft.com/office/drawing/2014/main" id="{F45047CD-4B7D-B4BE-1299-5226D973FF0C}"/>
              </a:ext>
            </a:extLst>
          </p:cNvPr>
          <p:cNvSpPr/>
          <p:nvPr/>
        </p:nvSpPr>
        <p:spPr>
          <a:xfrm>
            <a:off x="221749" y="6468822"/>
            <a:ext cx="288236" cy="321013"/>
          </a:xfrm>
          <a:prstGeom prst="horizontalScroll">
            <a:avLst/>
          </a:prstGeom>
          <a:solidFill>
            <a:srgbClr val="08436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I"/>
          </a:p>
        </p:txBody>
      </p:sp>
      <p:sp>
        <p:nvSpPr>
          <p:cNvPr id="7" name="ZoneTexte 6">
            <a:extLst>
              <a:ext uri="{FF2B5EF4-FFF2-40B4-BE49-F238E27FC236}">
                <a16:creationId xmlns:a16="http://schemas.microsoft.com/office/drawing/2014/main" id="{0D5018EC-F445-BF79-BA71-4937B9970E78}"/>
              </a:ext>
            </a:extLst>
          </p:cNvPr>
          <p:cNvSpPr txBox="1"/>
          <p:nvPr/>
        </p:nvSpPr>
        <p:spPr>
          <a:xfrm>
            <a:off x="1110463" y="6468822"/>
            <a:ext cx="267740" cy="338554"/>
          </a:xfrm>
          <a:prstGeom prst="rect">
            <a:avLst/>
          </a:prstGeom>
          <a:noFill/>
        </p:spPr>
        <p:txBody>
          <a:bodyPr wrap="square" rtlCol="0">
            <a:spAutoFit/>
          </a:bodyPr>
          <a:lstStyle/>
          <a:p>
            <a:r>
              <a:rPr lang="fr-FR" sz="1600" dirty="0">
                <a:solidFill>
                  <a:schemeClr val="bg1"/>
                </a:solidFill>
              </a:rPr>
              <a:t>9</a:t>
            </a:r>
            <a:endParaRPr lang="fr-CI" sz="1600" dirty="0">
              <a:solidFill>
                <a:schemeClr val="bg1"/>
              </a:solidFill>
            </a:endParaRPr>
          </a:p>
        </p:txBody>
      </p:sp>
      <p:sp>
        <p:nvSpPr>
          <p:cNvPr id="2" name="ZoneTexte 1">
            <a:extLst>
              <a:ext uri="{FF2B5EF4-FFF2-40B4-BE49-F238E27FC236}">
                <a16:creationId xmlns:a16="http://schemas.microsoft.com/office/drawing/2014/main" id="{150BA478-8C21-DFF3-F71F-D672352BDCA8}"/>
              </a:ext>
            </a:extLst>
          </p:cNvPr>
          <p:cNvSpPr txBox="1"/>
          <p:nvPr/>
        </p:nvSpPr>
        <p:spPr>
          <a:xfrm>
            <a:off x="221749" y="6511593"/>
            <a:ext cx="415726" cy="261610"/>
          </a:xfrm>
          <a:prstGeom prst="rect">
            <a:avLst/>
          </a:prstGeom>
          <a:noFill/>
        </p:spPr>
        <p:txBody>
          <a:bodyPr wrap="square" rtlCol="0">
            <a:spAutoFit/>
          </a:bodyPr>
          <a:lstStyle/>
          <a:p>
            <a:r>
              <a:rPr lang="fr-FR" sz="1100" dirty="0">
                <a:solidFill>
                  <a:schemeClr val="bg1"/>
                </a:solidFill>
                <a:latin typeface="Soho Std Light Condensed" panose="02040306030506020204" pitchFamily="18" charset="0"/>
              </a:rPr>
              <a:t>29</a:t>
            </a:r>
          </a:p>
        </p:txBody>
      </p:sp>
      <p:sp>
        <p:nvSpPr>
          <p:cNvPr id="10" name="TextBox 2">
            <a:extLst>
              <a:ext uri="{FF2B5EF4-FFF2-40B4-BE49-F238E27FC236}">
                <a16:creationId xmlns:a16="http://schemas.microsoft.com/office/drawing/2014/main" id="{99FEA7E7-9F35-4C40-9579-B795B040BCA1}"/>
              </a:ext>
            </a:extLst>
          </p:cNvPr>
          <p:cNvSpPr txBox="1"/>
          <p:nvPr/>
        </p:nvSpPr>
        <p:spPr>
          <a:xfrm>
            <a:off x="4955031" y="1774313"/>
            <a:ext cx="7160769" cy="1938992"/>
          </a:xfrm>
          <a:prstGeom prst="rect">
            <a:avLst/>
          </a:prstGeom>
          <a:noFill/>
        </p:spPr>
        <p:txBody>
          <a:bodyPr wrap="square" lIns="0" tIns="0" rIns="0" bIns="0" rtlCol="0">
            <a:spAutoFit/>
          </a:bodyPr>
          <a:lstStyle/>
          <a:p>
            <a:r>
              <a:rPr lang="fr-FR" b="1" dirty="0"/>
              <a:t>LMS (Learning Management System)</a:t>
            </a:r>
            <a:r>
              <a:rPr lang="fr-FR" dirty="0"/>
              <a:t> :</a:t>
            </a:r>
          </a:p>
          <a:p>
            <a:pPr marL="742950" lvl="1" indent="-285750">
              <a:buFont typeface="Wingdings" panose="05000000000000000000" pitchFamily="2" charset="2"/>
              <a:buChar char="§"/>
            </a:pPr>
            <a:r>
              <a:rPr lang="fr-FR" b="1" dirty="0"/>
              <a:t>Exemples : Moodle, </a:t>
            </a:r>
            <a:r>
              <a:rPr lang="fr-FR" b="1" dirty="0" err="1"/>
              <a:t>Blackboard</a:t>
            </a:r>
            <a:endParaRPr lang="fr-FR" dirty="0"/>
          </a:p>
          <a:p>
            <a:pPr marL="742950" lvl="1" indent="-285750">
              <a:buFont typeface="Wingdings" panose="05000000000000000000" pitchFamily="2" charset="2"/>
              <a:buChar char="§"/>
            </a:pPr>
            <a:r>
              <a:rPr lang="fr-FR" b="1" dirty="0"/>
              <a:t>Caractéristiques</a:t>
            </a:r>
            <a:r>
              <a:rPr lang="fr-FR" dirty="0"/>
              <a:t> : Gestion des cours, suivi des progrès des apprenants, interaction avec les formateurs, organisation des ressources.</a:t>
            </a:r>
          </a:p>
          <a:p>
            <a:pPr marL="742950" lvl="1" indent="-285750">
              <a:buFont typeface="Wingdings" panose="05000000000000000000" pitchFamily="2" charset="2"/>
              <a:buChar char="§"/>
            </a:pPr>
            <a:r>
              <a:rPr lang="fr-FR" dirty="0"/>
              <a:t>Utilisé souvent dans des environnements éducatifs et professionnels pour gérer des programmes de formation internes ou académiques.</a:t>
            </a:r>
          </a:p>
        </p:txBody>
      </p:sp>
      <p:sp>
        <p:nvSpPr>
          <p:cNvPr id="8" name="Rectangle 7">
            <a:extLst>
              <a:ext uri="{FF2B5EF4-FFF2-40B4-BE49-F238E27FC236}">
                <a16:creationId xmlns:a16="http://schemas.microsoft.com/office/drawing/2014/main" id="{28A289DC-4FC8-4E15-8D38-686B613A70D1}"/>
              </a:ext>
            </a:extLst>
          </p:cNvPr>
          <p:cNvSpPr/>
          <p:nvPr/>
        </p:nvSpPr>
        <p:spPr>
          <a:xfrm>
            <a:off x="4955031" y="4103325"/>
            <a:ext cx="7402069" cy="2031325"/>
          </a:xfrm>
          <a:prstGeom prst="rect">
            <a:avLst/>
          </a:prstGeom>
        </p:spPr>
        <p:txBody>
          <a:bodyPr wrap="square">
            <a:spAutoFit/>
          </a:bodyPr>
          <a:lstStyle/>
          <a:p>
            <a:r>
              <a:rPr lang="fr-FR" b="1" dirty="0"/>
              <a:t>MOOC (Massive Open Online Courses)</a:t>
            </a:r>
            <a:r>
              <a:rPr lang="fr-FR" dirty="0"/>
              <a:t> :</a:t>
            </a:r>
          </a:p>
          <a:p>
            <a:pPr marL="742950" lvl="1" indent="-285750">
              <a:buFont typeface="Wingdings" panose="05000000000000000000" pitchFamily="2" charset="2"/>
              <a:buChar char="§"/>
            </a:pPr>
            <a:r>
              <a:rPr lang="fr-FR" b="1" dirty="0"/>
              <a:t>Exemples : Coursera, </a:t>
            </a:r>
            <a:r>
              <a:rPr lang="fr-FR" b="1" dirty="0" err="1"/>
              <a:t>edX</a:t>
            </a:r>
            <a:endParaRPr lang="fr-FR" dirty="0"/>
          </a:p>
          <a:p>
            <a:pPr marL="742950" lvl="1" indent="-285750">
              <a:buFont typeface="Wingdings" panose="05000000000000000000" pitchFamily="2" charset="2"/>
              <a:buChar char="§"/>
            </a:pPr>
            <a:r>
              <a:rPr lang="fr-FR" b="1" dirty="0"/>
              <a:t>Caractéristiques</a:t>
            </a:r>
            <a:r>
              <a:rPr lang="fr-FR" dirty="0"/>
              <a:t> : Cours en ligne ouverts et massifs, souvent dispensés par des universités et accessibles à des milliers d'apprenants dans le monde entier.</a:t>
            </a:r>
          </a:p>
          <a:p>
            <a:pPr marL="742950" lvl="1" indent="-285750">
              <a:buFont typeface="Wingdings" panose="05000000000000000000" pitchFamily="2" charset="2"/>
              <a:buChar char="§"/>
            </a:pPr>
            <a:r>
              <a:rPr lang="fr-FR" dirty="0"/>
              <a:t>Convient à des besoins de formation grand public avec des certifications optionnelles.</a:t>
            </a:r>
          </a:p>
        </p:txBody>
      </p:sp>
      <p:pic>
        <p:nvPicPr>
          <p:cNvPr id="9" name="Graphique 8">
            <a:extLst>
              <a:ext uri="{FF2B5EF4-FFF2-40B4-BE49-F238E27FC236}">
                <a16:creationId xmlns:a16="http://schemas.microsoft.com/office/drawing/2014/main" id="{FACE175B-0B66-46E7-AC91-6AAA9623C9D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6124" y="1876282"/>
            <a:ext cx="5270085" cy="3513390"/>
          </a:xfrm>
          <a:prstGeom prst="rect">
            <a:avLst/>
          </a:prstGeom>
        </p:spPr>
      </p:pic>
    </p:spTree>
    <p:custDataLst>
      <p:tags r:id="rId1"/>
    </p:custDataLst>
    <p:extLst>
      <p:ext uri="{BB962C8B-B14F-4D97-AF65-F5344CB8AC3E}">
        <p14:creationId xmlns:p14="http://schemas.microsoft.com/office/powerpoint/2010/main" val="200058466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 grpId="0"/>
      <p:bldP spid="10" grpId="0"/>
      <p:bldP spid="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age 10">
            <a:extLst>
              <a:ext uri="{FF2B5EF4-FFF2-40B4-BE49-F238E27FC236}">
                <a16:creationId xmlns:a16="http://schemas.microsoft.com/office/drawing/2014/main" id="{1151BF2B-0F09-1CB9-6CF5-39D26A6CFD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78349"/>
            <a:ext cx="1509653" cy="1509653"/>
          </a:xfrm>
          <a:prstGeom prst="rect">
            <a:avLst/>
          </a:prstGeom>
        </p:spPr>
      </p:pic>
      <p:sp>
        <p:nvSpPr>
          <p:cNvPr id="4" name="Rectangle 3">
            <a:extLst>
              <a:ext uri="{FF2B5EF4-FFF2-40B4-BE49-F238E27FC236}">
                <a16:creationId xmlns:a16="http://schemas.microsoft.com/office/drawing/2014/main" id="{39858B9C-A131-4A45-1366-83BD711137B0}"/>
              </a:ext>
            </a:extLst>
          </p:cNvPr>
          <p:cNvSpPr/>
          <p:nvPr/>
        </p:nvSpPr>
        <p:spPr>
          <a:xfrm>
            <a:off x="2660070" y="162050"/>
            <a:ext cx="9531929" cy="538292"/>
          </a:xfrm>
          <a:prstGeom prst="rect">
            <a:avLst/>
          </a:prstGeom>
          <a:solidFill>
            <a:srgbClr val="BCC71B"/>
          </a:solidFill>
          <a:ln>
            <a:solidFill>
              <a:srgbClr val="BCC71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I" dirty="0"/>
          </a:p>
        </p:txBody>
      </p:sp>
      <p:sp>
        <p:nvSpPr>
          <p:cNvPr id="5" name="ZoneTexte 4">
            <a:extLst>
              <a:ext uri="{FF2B5EF4-FFF2-40B4-BE49-F238E27FC236}">
                <a16:creationId xmlns:a16="http://schemas.microsoft.com/office/drawing/2014/main" id="{BD429954-A2F1-41F4-97B8-F24339839545}"/>
              </a:ext>
            </a:extLst>
          </p:cNvPr>
          <p:cNvSpPr txBox="1"/>
          <p:nvPr/>
        </p:nvSpPr>
        <p:spPr>
          <a:xfrm>
            <a:off x="3290220" y="108030"/>
            <a:ext cx="5735224" cy="646331"/>
          </a:xfrm>
          <a:prstGeom prst="rect">
            <a:avLst/>
          </a:prstGeom>
          <a:noFill/>
        </p:spPr>
        <p:txBody>
          <a:bodyPr wrap="none" rtlCol="0">
            <a:spAutoFit/>
          </a:bodyPr>
          <a:lstStyle/>
          <a:p>
            <a:r>
              <a:rPr lang="fr-FR" sz="3600" b="1" dirty="0">
                <a:solidFill>
                  <a:schemeClr val="bg1"/>
                </a:solidFill>
                <a:effectLst>
                  <a:outerShdw blurRad="38100" dist="38100" dir="2700000" algn="tl">
                    <a:srgbClr val="000000">
                      <a:alpha val="43137"/>
                    </a:srgbClr>
                  </a:outerShdw>
                </a:effectLst>
              </a:rPr>
              <a:t>Découvrir les principaux LMS</a:t>
            </a:r>
            <a:endParaRPr lang="fr-FR" sz="3600" dirty="0">
              <a:solidFill>
                <a:schemeClr val="bg1"/>
              </a:solidFill>
              <a:effectLst>
                <a:outerShdw blurRad="38100" dist="38100" dir="2700000" algn="tl">
                  <a:srgbClr val="000000">
                    <a:alpha val="43137"/>
                  </a:srgbClr>
                </a:outerShdw>
              </a:effectLst>
              <a:latin typeface="Soho Std Light Condensed" panose="02040306030506020204" pitchFamily="18" charset="0"/>
            </a:endParaRPr>
          </a:p>
        </p:txBody>
      </p:sp>
      <p:pic>
        <p:nvPicPr>
          <p:cNvPr id="15" name="Graphique 14">
            <a:extLst>
              <a:ext uri="{FF2B5EF4-FFF2-40B4-BE49-F238E27FC236}">
                <a16:creationId xmlns:a16="http://schemas.microsoft.com/office/drawing/2014/main" id="{20593638-A72A-392E-CF00-70C197ED349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703645" y="91595"/>
            <a:ext cx="835274" cy="710716"/>
          </a:xfrm>
          <a:prstGeom prst="rect">
            <a:avLst/>
          </a:prstGeom>
        </p:spPr>
      </p:pic>
      <p:sp>
        <p:nvSpPr>
          <p:cNvPr id="6" name="Parchemin : horizontal 5">
            <a:extLst>
              <a:ext uri="{FF2B5EF4-FFF2-40B4-BE49-F238E27FC236}">
                <a16:creationId xmlns:a16="http://schemas.microsoft.com/office/drawing/2014/main" id="{F45047CD-4B7D-B4BE-1299-5226D973FF0C}"/>
              </a:ext>
            </a:extLst>
          </p:cNvPr>
          <p:cNvSpPr/>
          <p:nvPr/>
        </p:nvSpPr>
        <p:spPr>
          <a:xfrm>
            <a:off x="221749" y="6468822"/>
            <a:ext cx="288236" cy="321013"/>
          </a:xfrm>
          <a:prstGeom prst="horizontalScroll">
            <a:avLst/>
          </a:prstGeom>
          <a:solidFill>
            <a:srgbClr val="BCC71B"/>
          </a:solidFill>
          <a:ln>
            <a:solidFill>
              <a:srgbClr val="BCC71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I"/>
          </a:p>
        </p:txBody>
      </p:sp>
      <p:sp>
        <p:nvSpPr>
          <p:cNvPr id="7" name="ZoneTexte 6">
            <a:extLst>
              <a:ext uri="{FF2B5EF4-FFF2-40B4-BE49-F238E27FC236}">
                <a16:creationId xmlns:a16="http://schemas.microsoft.com/office/drawing/2014/main" id="{0D5018EC-F445-BF79-BA71-4937B9970E78}"/>
              </a:ext>
            </a:extLst>
          </p:cNvPr>
          <p:cNvSpPr txBox="1"/>
          <p:nvPr/>
        </p:nvSpPr>
        <p:spPr>
          <a:xfrm>
            <a:off x="1110463" y="6468822"/>
            <a:ext cx="267740" cy="338554"/>
          </a:xfrm>
          <a:prstGeom prst="rect">
            <a:avLst/>
          </a:prstGeom>
          <a:noFill/>
        </p:spPr>
        <p:txBody>
          <a:bodyPr wrap="square" rtlCol="0">
            <a:spAutoFit/>
          </a:bodyPr>
          <a:lstStyle/>
          <a:p>
            <a:r>
              <a:rPr lang="fr-FR" sz="1600" dirty="0">
                <a:solidFill>
                  <a:schemeClr val="bg1"/>
                </a:solidFill>
              </a:rPr>
              <a:t>9</a:t>
            </a:r>
            <a:endParaRPr lang="fr-CI" sz="1600" dirty="0">
              <a:solidFill>
                <a:schemeClr val="bg1"/>
              </a:solidFill>
            </a:endParaRPr>
          </a:p>
        </p:txBody>
      </p:sp>
      <p:sp>
        <p:nvSpPr>
          <p:cNvPr id="2" name="ZoneTexte 1">
            <a:extLst>
              <a:ext uri="{FF2B5EF4-FFF2-40B4-BE49-F238E27FC236}">
                <a16:creationId xmlns:a16="http://schemas.microsoft.com/office/drawing/2014/main" id="{E513E523-273A-8ECB-52E8-F58D0CA31AF9}"/>
              </a:ext>
            </a:extLst>
          </p:cNvPr>
          <p:cNvSpPr txBox="1"/>
          <p:nvPr/>
        </p:nvSpPr>
        <p:spPr>
          <a:xfrm>
            <a:off x="221749" y="6507294"/>
            <a:ext cx="378148" cy="261610"/>
          </a:xfrm>
          <a:prstGeom prst="rect">
            <a:avLst/>
          </a:prstGeom>
          <a:noFill/>
        </p:spPr>
        <p:txBody>
          <a:bodyPr wrap="square" rtlCol="0">
            <a:spAutoFit/>
          </a:bodyPr>
          <a:lstStyle/>
          <a:p>
            <a:r>
              <a:rPr lang="fr-FR" sz="1100" dirty="0">
                <a:solidFill>
                  <a:schemeClr val="bg1"/>
                </a:solidFill>
                <a:latin typeface="Soho Std Light Condensed" panose="02040306030506020204" pitchFamily="18" charset="0"/>
              </a:rPr>
              <a:t>30</a:t>
            </a:r>
          </a:p>
        </p:txBody>
      </p:sp>
      <p:sp>
        <p:nvSpPr>
          <p:cNvPr id="14" name="Rectangle 13">
            <a:extLst>
              <a:ext uri="{FF2B5EF4-FFF2-40B4-BE49-F238E27FC236}">
                <a16:creationId xmlns:a16="http://schemas.microsoft.com/office/drawing/2014/main" id="{08C1A321-4152-4774-956C-7BF010154FF8}"/>
              </a:ext>
            </a:extLst>
          </p:cNvPr>
          <p:cNvSpPr/>
          <p:nvPr/>
        </p:nvSpPr>
        <p:spPr>
          <a:xfrm>
            <a:off x="134961" y="3847474"/>
            <a:ext cx="3284099" cy="2308324"/>
          </a:xfrm>
          <a:prstGeom prst="rect">
            <a:avLst/>
          </a:prstGeom>
        </p:spPr>
        <p:txBody>
          <a:bodyPr wrap="square">
            <a:spAutoFit/>
          </a:bodyPr>
          <a:lstStyle/>
          <a:p>
            <a:pPr algn="ctr"/>
            <a:r>
              <a:rPr lang="fr-FR" sz="1600" i="1" dirty="0"/>
              <a:t>Moodle est un LMS open source utilisé par les écoles et les entreprises. Il permet de créer des cours interactifs avec des forums, des quiz et des évaluations, tout en offrant un suivi des progrès des apprenants. Sa flexibilité en fait un choix populaire pour l'apprentissage en ligne structuré.</a:t>
            </a:r>
          </a:p>
        </p:txBody>
      </p:sp>
      <p:sp>
        <p:nvSpPr>
          <p:cNvPr id="16" name="Rectangle 15">
            <a:extLst>
              <a:ext uri="{FF2B5EF4-FFF2-40B4-BE49-F238E27FC236}">
                <a16:creationId xmlns:a16="http://schemas.microsoft.com/office/drawing/2014/main" id="{753BC3FB-6363-434C-8455-74E5BF61E2C1}"/>
              </a:ext>
            </a:extLst>
          </p:cNvPr>
          <p:cNvSpPr/>
          <p:nvPr/>
        </p:nvSpPr>
        <p:spPr>
          <a:xfrm>
            <a:off x="4215157" y="3847595"/>
            <a:ext cx="3171160" cy="2062103"/>
          </a:xfrm>
          <a:prstGeom prst="rect">
            <a:avLst/>
          </a:prstGeom>
        </p:spPr>
        <p:txBody>
          <a:bodyPr wrap="square">
            <a:spAutoFit/>
          </a:bodyPr>
          <a:lstStyle/>
          <a:p>
            <a:pPr algn="ctr"/>
            <a:r>
              <a:rPr lang="fr-FR" sz="1600" i="1" dirty="0"/>
              <a:t>Udemy est une plateforme de cours en ligne où les instructeurs peuvent créer et vendre des cours sur divers sujets. Les utilisateurs accèdent aux cours à leur rythme, incluant des vidéos et des quiz. Udemy se distingue par sa diversité de contenu et son approche accessible.</a:t>
            </a:r>
          </a:p>
        </p:txBody>
      </p:sp>
      <p:sp>
        <p:nvSpPr>
          <p:cNvPr id="17" name="Rectangle 16">
            <a:extLst>
              <a:ext uri="{FF2B5EF4-FFF2-40B4-BE49-F238E27FC236}">
                <a16:creationId xmlns:a16="http://schemas.microsoft.com/office/drawing/2014/main" id="{958CA687-0BF7-4EF7-9459-8DA3DA055B00}"/>
              </a:ext>
            </a:extLst>
          </p:cNvPr>
          <p:cNvSpPr/>
          <p:nvPr/>
        </p:nvSpPr>
        <p:spPr>
          <a:xfrm>
            <a:off x="8497999" y="3847595"/>
            <a:ext cx="3171160" cy="2308324"/>
          </a:xfrm>
          <a:prstGeom prst="rect">
            <a:avLst/>
          </a:prstGeom>
        </p:spPr>
        <p:txBody>
          <a:bodyPr wrap="square">
            <a:spAutoFit/>
          </a:bodyPr>
          <a:lstStyle/>
          <a:p>
            <a:pPr algn="ctr"/>
            <a:r>
              <a:rPr lang="fr-FR" sz="1600" i="1" dirty="0"/>
              <a:t>Coursera collabore avec des universités pour offrir des cours en ligne de haute qualité. Les utilisateurs peuvent obtenir des certificats et même des diplômes. Les cours incluent des vidéos, des lectures et des projets, permettant une expérience d'apprentissage rigoureuse et interactive.</a:t>
            </a:r>
          </a:p>
        </p:txBody>
      </p:sp>
      <p:pic>
        <p:nvPicPr>
          <p:cNvPr id="9" name="Image 8">
            <a:extLst>
              <a:ext uri="{FF2B5EF4-FFF2-40B4-BE49-F238E27FC236}">
                <a16:creationId xmlns:a16="http://schemas.microsoft.com/office/drawing/2014/main" id="{D3C47215-26BD-46D7-832B-53DFBF20315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205746" y="1921362"/>
            <a:ext cx="3755666" cy="1139559"/>
          </a:xfrm>
          <a:prstGeom prst="rect">
            <a:avLst/>
          </a:prstGeom>
        </p:spPr>
      </p:pic>
      <p:pic>
        <p:nvPicPr>
          <p:cNvPr id="18" name="Image 17">
            <a:extLst>
              <a:ext uri="{FF2B5EF4-FFF2-40B4-BE49-F238E27FC236}">
                <a16:creationId xmlns:a16="http://schemas.microsoft.com/office/drawing/2014/main" id="{33843385-AC81-44F1-8D25-3A300272F81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264108" y="1921362"/>
            <a:ext cx="3073259" cy="1146470"/>
          </a:xfrm>
          <a:prstGeom prst="rect">
            <a:avLst/>
          </a:prstGeom>
        </p:spPr>
      </p:pic>
      <p:pic>
        <p:nvPicPr>
          <p:cNvPr id="20" name="Image 19">
            <a:extLst>
              <a:ext uri="{FF2B5EF4-FFF2-40B4-BE49-F238E27FC236}">
                <a16:creationId xmlns:a16="http://schemas.microsoft.com/office/drawing/2014/main" id="{B51CCB11-B3C7-4C85-A7F3-A9AAFBD2DDD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39655" y="1131304"/>
            <a:ext cx="2476384" cy="2476384"/>
          </a:xfrm>
          <a:prstGeom prst="rect">
            <a:avLst/>
          </a:prstGeom>
        </p:spPr>
      </p:pic>
      <p:sp>
        <p:nvSpPr>
          <p:cNvPr id="21" name="ZoneTexte 20">
            <a:extLst>
              <a:ext uri="{FF2B5EF4-FFF2-40B4-BE49-F238E27FC236}">
                <a16:creationId xmlns:a16="http://schemas.microsoft.com/office/drawing/2014/main" id="{7A8B5CD7-916A-4716-B860-1D9D36C990EA}"/>
              </a:ext>
            </a:extLst>
          </p:cNvPr>
          <p:cNvSpPr txBox="1"/>
          <p:nvPr/>
        </p:nvSpPr>
        <p:spPr>
          <a:xfrm>
            <a:off x="1127175" y="3311594"/>
            <a:ext cx="979920" cy="369332"/>
          </a:xfrm>
          <a:prstGeom prst="rect">
            <a:avLst/>
          </a:prstGeom>
          <a:noFill/>
        </p:spPr>
        <p:txBody>
          <a:bodyPr wrap="square" rtlCol="0">
            <a:spAutoFit/>
          </a:bodyPr>
          <a:lstStyle/>
          <a:p>
            <a:r>
              <a:rPr lang="fr-FR" b="1" dirty="0"/>
              <a:t>Moodle</a:t>
            </a:r>
          </a:p>
        </p:txBody>
      </p:sp>
      <p:sp>
        <p:nvSpPr>
          <p:cNvPr id="22" name="ZoneTexte 21">
            <a:extLst>
              <a:ext uri="{FF2B5EF4-FFF2-40B4-BE49-F238E27FC236}">
                <a16:creationId xmlns:a16="http://schemas.microsoft.com/office/drawing/2014/main" id="{C6F8985D-759B-4602-9611-7BCE8DD5B1D9}"/>
              </a:ext>
            </a:extLst>
          </p:cNvPr>
          <p:cNvSpPr txBox="1"/>
          <p:nvPr/>
        </p:nvSpPr>
        <p:spPr>
          <a:xfrm>
            <a:off x="5310777" y="3311594"/>
            <a:ext cx="979920" cy="369332"/>
          </a:xfrm>
          <a:prstGeom prst="rect">
            <a:avLst/>
          </a:prstGeom>
          <a:noFill/>
        </p:spPr>
        <p:txBody>
          <a:bodyPr wrap="square" rtlCol="0">
            <a:spAutoFit/>
          </a:bodyPr>
          <a:lstStyle/>
          <a:p>
            <a:r>
              <a:rPr lang="fr-FR" b="1" dirty="0"/>
              <a:t>Udemy</a:t>
            </a:r>
          </a:p>
        </p:txBody>
      </p:sp>
      <p:sp>
        <p:nvSpPr>
          <p:cNvPr id="23" name="ZoneTexte 22">
            <a:extLst>
              <a:ext uri="{FF2B5EF4-FFF2-40B4-BE49-F238E27FC236}">
                <a16:creationId xmlns:a16="http://schemas.microsoft.com/office/drawing/2014/main" id="{AEA58384-091C-4D39-B603-DC9B22DFFB2B}"/>
              </a:ext>
            </a:extLst>
          </p:cNvPr>
          <p:cNvSpPr txBox="1"/>
          <p:nvPr/>
        </p:nvSpPr>
        <p:spPr>
          <a:xfrm>
            <a:off x="9593619" y="3345186"/>
            <a:ext cx="1148592" cy="369332"/>
          </a:xfrm>
          <a:prstGeom prst="rect">
            <a:avLst/>
          </a:prstGeom>
          <a:noFill/>
        </p:spPr>
        <p:txBody>
          <a:bodyPr wrap="square" rtlCol="0">
            <a:spAutoFit/>
          </a:bodyPr>
          <a:lstStyle/>
          <a:p>
            <a:r>
              <a:rPr lang="fr-FR" b="1" dirty="0"/>
              <a:t>Coursera</a:t>
            </a:r>
          </a:p>
        </p:txBody>
      </p:sp>
    </p:spTree>
    <p:custDataLst>
      <p:tags r:id="rId1"/>
    </p:custDataLst>
    <p:extLst>
      <p:ext uri="{BB962C8B-B14F-4D97-AF65-F5344CB8AC3E}">
        <p14:creationId xmlns:p14="http://schemas.microsoft.com/office/powerpoint/2010/main" val="343167359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49">
            <a:extLst>
              <a:ext uri="{FF2B5EF4-FFF2-40B4-BE49-F238E27FC236}">
                <a16:creationId xmlns:a16="http://schemas.microsoft.com/office/drawing/2014/main" id="{D6164AEF-5244-476E-BDFC-264E75ED76D0}"/>
              </a:ext>
            </a:extLst>
          </p:cNvPr>
          <p:cNvSpPr txBox="1"/>
          <p:nvPr/>
        </p:nvSpPr>
        <p:spPr>
          <a:xfrm>
            <a:off x="866775" y="1459230"/>
            <a:ext cx="10458450" cy="3939540"/>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25000" b="1" i="1" u="none" strike="noStrike" kern="1200" cap="none" spc="0" baseline="0" dirty="0">
                <a:ln w="0">
                  <a:solidFill>
                    <a:srgbClr val="ED8008"/>
                  </a:solidFill>
                  <a:prstDash val="solid"/>
                </a:ln>
                <a:noFill/>
                <a:uFillTx/>
                <a:latin typeface="Raleway" pitchFamily="2"/>
                <a:ea typeface="Roboto Black" pitchFamily="2"/>
                <a:cs typeface="Open Sans ExtraBold" pitchFamily="34"/>
              </a:rPr>
              <a:t>MERCI</a:t>
            </a:r>
          </a:p>
        </p:txBody>
      </p:sp>
    </p:spTree>
    <p:extLst>
      <p:ext uri="{BB962C8B-B14F-4D97-AF65-F5344CB8AC3E}">
        <p14:creationId xmlns:p14="http://schemas.microsoft.com/office/powerpoint/2010/main" val="2366389939"/>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224FB2-9289-4C1D-8B7F-6DE20A568761}"/>
              </a:ext>
            </a:extLst>
          </p:cNvPr>
          <p:cNvSpPr txBox="1">
            <a:spLocks/>
          </p:cNvSpPr>
          <p:nvPr/>
        </p:nvSpPr>
        <p:spPr>
          <a:xfrm>
            <a:off x="423454" y="2535374"/>
            <a:ext cx="11345092" cy="280733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sz="4800" b="1" dirty="0">
                <a:solidFill>
                  <a:srgbClr val="0070C0"/>
                </a:solidFill>
                <a:latin typeface="Montserrat" panose="00000500000000000000" pitchFamily="2" charset="0"/>
              </a:rPr>
              <a:t>INTRODUCTION À L’ALGORITHMIQUE ET STRUCTURES ALGORITHMIQUES</a:t>
            </a:r>
          </a:p>
        </p:txBody>
      </p:sp>
    </p:spTree>
    <p:extLst>
      <p:ext uri="{BB962C8B-B14F-4D97-AF65-F5344CB8AC3E}">
        <p14:creationId xmlns:p14="http://schemas.microsoft.com/office/powerpoint/2010/main" val="40128162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ZoneTexte 9">
            <a:extLst>
              <a:ext uri="{FF2B5EF4-FFF2-40B4-BE49-F238E27FC236}">
                <a16:creationId xmlns:a16="http://schemas.microsoft.com/office/drawing/2014/main" id="{550CCEF2-B596-C370-5FFB-37279A43B74F}"/>
              </a:ext>
            </a:extLst>
          </p:cNvPr>
          <p:cNvSpPr txBox="1"/>
          <p:nvPr/>
        </p:nvSpPr>
        <p:spPr>
          <a:xfrm>
            <a:off x="4056984" y="400375"/>
            <a:ext cx="3131755" cy="1015663"/>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6000" b="0" i="0" u="none" strike="noStrike" kern="1200" cap="none" spc="0" normalizeH="0" baseline="0" noProof="0" dirty="0">
                <a:ln>
                  <a:noFill/>
                </a:ln>
                <a:solidFill>
                  <a:srgbClr val="08436D"/>
                </a:solidFill>
                <a:effectLst/>
                <a:uLnTx/>
                <a:uFillTx/>
                <a:latin typeface="Soho Std Light Condensed" panose="02040306030506020204" pitchFamily="18" charset="0"/>
              </a:rPr>
              <a:t>SOMMAIRE</a:t>
            </a:r>
            <a:endParaRPr kumimoji="0" lang="fr-CI" sz="6000" b="0" i="0" u="none" strike="noStrike" kern="1200" cap="none" spc="0" normalizeH="0" baseline="0" noProof="0" dirty="0">
              <a:ln>
                <a:noFill/>
              </a:ln>
              <a:solidFill>
                <a:srgbClr val="08436D"/>
              </a:solidFill>
              <a:effectLst/>
              <a:uLnTx/>
              <a:uFillTx/>
              <a:latin typeface="Soho Std Light Condensed" panose="02040306030506020204" pitchFamily="18" charset="0"/>
            </a:endParaRPr>
          </a:p>
        </p:txBody>
      </p:sp>
      <p:pic>
        <p:nvPicPr>
          <p:cNvPr id="33" name="Graphique 32">
            <a:extLst>
              <a:ext uri="{FF2B5EF4-FFF2-40B4-BE49-F238E27FC236}">
                <a16:creationId xmlns:a16="http://schemas.microsoft.com/office/drawing/2014/main" id="{9494B333-E490-EFF8-9F6A-D981BF8E31F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84282" y="2246814"/>
            <a:ext cx="863343" cy="734599"/>
          </a:xfrm>
          <a:prstGeom prst="rect">
            <a:avLst/>
          </a:prstGeom>
        </p:spPr>
      </p:pic>
      <p:pic>
        <p:nvPicPr>
          <p:cNvPr id="35" name="Graphique 34">
            <a:extLst>
              <a:ext uri="{FF2B5EF4-FFF2-40B4-BE49-F238E27FC236}">
                <a16:creationId xmlns:a16="http://schemas.microsoft.com/office/drawing/2014/main" id="{5B8860E8-6DA7-F714-06CB-DC051894CDD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75311" y="4799682"/>
            <a:ext cx="872314" cy="742232"/>
          </a:xfrm>
          <a:prstGeom prst="rect">
            <a:avLst/>
          </a:prstGeom>
        </p:spPr>
      </p:pic>
      <p:sp>
        <p:nvSpPr>
          <p:cNvPr id="21" name="ZoneTexte 20">
            <a:extLst>
              <a:ext uri="{FF2B5EF4-FFF2-40B4-BE49-F238E27FC236}">
                <a16:creationId xmlns:a16="http://schemas.microsoft.com/office/drawing/2014/main" id="{F23055A4-6514-B2BB-A389-F23FB64FB80C}"/>
              </a:ext>
            </a:extLst>
          </p:cNvPr>
          <p:cNvSpPr txBox="1"/>
          <p:nvPr/>
        </p:nvSpPr>
        <p:spPr>
          <a:xfrm>
            <a:off x="108822" y="6470748"/>
            <a:ext cx="1378502" cy="307777"/>
          </a:xfrm>
          <a:prstGeom prst="rect">
            <a:avLst/>
          </a:prstGeom>
          <a:noFill/>
        </p:spPr>
        <p:txBody>
          <a:bodyPr wrap="square" rtlCol="0">
            <a:spAutoFit/>
          </a:bodyPr>
          <a:lstStyle/>
          <a:p>
            <a:pPr lvl="0" algn="ctr">
              <a:defRPr/>
            </a:pPr>
            <a:r>
              <a:rPr lang="fr-FR" sz="1400" dirty="0">
                <a:solidFill>
                  <a:schemeClr val="bg1"/>
                </a:solidFill>
                <a:latin typeface="Soho Std Light Condensed" panose="02040306030506020204" pitchFamily="18" charset="0"/>
              </a:rPr>
              <a:t>Octobre 2024</a:t>
            </a:r>
            <a:endParaRPr lang="fr-CI" sz="1400" dirty="0">
              <a:solidFill>
                <a:schemeClr val="bg1"/>
              </a:solidFill>
              <a:latin typeface="Soho Std Light Condensed" panose="02040306030506020204" pitchFamily="18" charset="0"/>
            </a:endParaRPr>
          </a:p>
        </p:txBody>
      </p:sp>
      <p:pic>
        <p:nvPicPr>
          <p:cNvPr id="5" name="Graphique 4">
            <a:extLst>
              <a:ext uri="{FF2B5EF4-FFF2-40B4-BE49-F238E27FC236}">
                <a16:creationId xmlns:a16="http://schemas.microsoft.com/office/drawing/2014/main" id="{956D2D8B-2F4E-FDC5-5041-9977A07E3A3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798043" y="2981413"/>
            <a:ext cx="872314" cy="742232"/>
          </a:xfrm>
          <a:prstGeom prst="rect">
            <a:avLst/>
          </a:prstGeom>
        </p:spPr>
      </p:pic>
      <p:pic>
        <p:nvPicPr>
          <p:cNvPr id="6" name="Graphique 5">
            <a:extLst>
              <a:ext uri="{FF2B5EF4-FFF2-40B4-BE49-F238E27FC236}">
                <a16:creationId xmlns:a16="http://schemas.microsoft.com/office/drawing/2014/main" id="{B1A4A01F-8678-CDE6-5497-CECF1170AED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75311" y="3532598"/>
            <a:ext cx="872314" cy="742232"/>
          </a:xfrm>
          <a:prstGeom prst="rect">
            <a:avLst/>
          </a:prstGeom>
        </p:spPr>
      </p:pic>
      <p:graphicFrame>
        <p:nvGraphicFramePr>
          <p:cNvPr id="20" name="Espace réservé du contenu 4">
            <a:extLst>
              <a:ext uri="{FF2B5EF4-FFF2-40B4-BE49-F238E27FC236}">
                <a16:creationId xmlns:a16="http://schemas.microsoft.com/office/drawing/2014/main" id="{E454A80E-653E-4CE2-87C2-813F63EFD09C}"/>
              </a:ext>
            </a:extLst>
          </p:cNvPr>
          <p:cNvGraphicFramePr>
            <a:graphicFrameLocks/>
          </p:cNvGraphicFramePr>
          <p:nvPr>
            <p:extLst>
              <p:ext uri="{D42A27DB-BD31-4B8C-83A1-F6EECF244321}">
                <p14:modId xmlns:p14="http://schemas.microsoft.com/office/powerpoint/2010/main" val="821436325"/>
              </p:ext>
            </p:extLst>
          </p:nvPr>
        </p:nvGraphicFramePr>
        <p:xfrm>
          <a:off x="1647625" y="1842431"/>
          <a:ext cx="8896749" cy="4122567"/>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pic>
        <p:nvPicPr>
          <p:cNvPr id="22" name="Graphique 21">
            <a:extLst>
              <a:ext uri="{FF2B5EF4-FFF2-40B4-BE49-F238E27FC236}">
                <a16:creationId xmlns:a16="http://schemas.microsoft.com/office/drawing/2014/main" id="{37D0C5F7-30F6-4E9D-A01C-E073226A1D35}"/>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0835239" y="4274830"/>
            <a:ext cx="835118" cy="710583"/>
          </a:xfrm>
          <a:prstGeom prst="rect">
            <a:avLst/>
          </a:prstGeom>
        </p:spPr>
      </p:pic>
    </p:spTree>
    <p:extLst>
      <p:ext uri="{BB962C8B-B14F-4D97-AF65-F5344CB8AC3E}">
        <p14:creationId xmlns:p14="http://schemas.microsoft.com/office/powerpoint/2010/main" val="11224495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randombar(horizontal)">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A744850-7C53-40C8-8A77-E6D83DE70B0E}"/>
              </a:ext>
            </a:extLst>
          </p:cNvPr>
          <p:cNvSpPr/>
          <p:nvPr/>
        </p:nvSpPr>
        <p:spPr>
          <a:xfrm>
            <a:off x="2900882" y="1567159"/>
            <a:ext cx="5871678" cy="538292"/>
          </a:xfrm>
          <a:prstGeom prst="rect">
            <a:avLst/>
          </a:prstGeom>
          <a:solidFill>
            <a:srgbClr val="254370"/>
          </a:solidFill>
          <a:ln>
            <a:solidFill>
              <a:srgbClr val="2543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I" dirty="0"/>
          </a:p>
        </p:txBody>
      </p:sp>
      <p:sp>
        <p:nvSpPr>
          <p:cNvPr id="3" name="ZoneTexte 2">
            <a:extLst>
              <a:ext uri="{FF2B5EF4-FFF2-40B4-BE49-F238E27FC236}">
                <a16:creationId xmlns:a16="http://schemas.microsoft.com/office/drawing/2014/main" id="{43B0E0BE-D7EB-4E39-B10B-74FDE6762F32}"/>
              </a:ext>
            </a:extLst>
          </p:cNvPr>
          <p:cNvSpPr txBox="1"/>
          <p:nvPr/>
        </p:nvSpPr>
        <p:spPr>
          <a:xfrm>
            <a:off x="2558975" y="1513139"/>
            <a:ext cx="6555491" cy="646331"/>
          </a:xfrm>
          <a:prstGeom prst="rect">
            <a:avLst/>
          </a:prstGeom>
          <a:noFill/>
        </p:spPr>
        <p:txBody>
          <a:bodyPr wrap="square" rtlCol="0">
            <a:spAutoFit/>
          </a:bodyPr>
          <a:lstStyle/>
          <a:p>
            <a:pPr algn="ctr"/>
            <a:r>
              <a:rPr lang="fr-FR" sz="3600" b="1" dirty="0">
                <a:solidFill>
                  <a:schemeClr val="bg1"/>
                </a:solidFill>
              </a:rPr>
              <a:t>Introduction</a:t>
            </a:r>
            <a:endParaRPr lang="fr-FR" sz="3600" dirty="0">
              <a:solidFill>
                <a:schemeClr val="bg1"/>
              </a:solidFill>
              <a:latin typeface="Soho Std Light Condensed" panose="02040306030506020204" pitchFamily="18" charset="0"/>
            </a:endParaRPr>
          </a:p>
        </p:txBody>
      </p:sp>
      <p:sp>
        <p:nvSpPr>
          <p:cNvPr id="4" name="Rectangle 3">
            <a:extLst>
              <a:ext uri="{FF2B5EF4-FFF2-40B4-BE49-F238E27FC236}">
                <a16:creationId xmlns:a16="http://schemas.microsoft.com/office/drawing/2014/main" id="{EF599C40-447B-4B01-96D4-54FBFDA77816}"/>
              </a:ext>
            </a:extLst>
          </p:cNvPr>
          <p:cNvSpPr/>
          <p:nvPr/>
        </p:nvSpPr>
        <p:spPr>
          <a:xfrm>
            <a:off x="1250815" y="2714189"/>
            <a:ext cx="9690369" cy="1429622"/>
          </a:xfrm>
          <a:prstGeom prst="rect">
            <a:avLst/>
          </a:prstGeom>
        </p:spPr>
        <p:txBody>
          <a:bodyPr wrap="square">
            <a:spAutoFit/>
          </a:bodyPr>
          <a:lstStyle/>
          <a:p>
            <a:pPr algn="just">
              <a:lnSpc>
                <a:spcPct val="150000"/>
              </a:lnSpc>
            </a:pPr>
            <a:r>
              <a:rPr lang="fr-FR" sz="2000" dirty="0"/>
              <a:t>La programmation est une compétence essentielle pour résoudre des problèmes en utilisant un ordinateur. Ce cours vise à fournir une introduction pratique à la programmation en Python et aux algorithmes.</a:t>
            </a:r>
          </a:p>
        </p:txBody>
      </p:sp>
    </p:spTree>
    <p:extLst>
      <p:ext uri="{BB962C8B-B14F-4D97-AF65-F5344CB8AC3E}">
        <p14:creationId xmlns:p14="http://schemas.microsoft.com/office/powerpoint/2010/main" val="378326091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440E27-C62A-472C-8E53-F8BDA16D960B}"/>
              </a:ext>
            </a:extLst>
          </p:cNvPr>
          <p:cNvSpPr txBox="1">
            <a:spLocks/>
          </p:cNvSpPr>
          <p:nvPr/>
        </p:nvSpPr>
        <p:spPr>
          <a:xfrm>
            <a:off x="7230105" y="1528197"/>
            <a:ext cx="1448523" cy="1499623"/>
          </a:xfrm>
          <a:prstGeom prst="rect">
            <a:avLst/>
          </a:prstGeom>
          <a:noFill/>
          <a:ln>
            <a:noFill/>
          </a:ln>
        </p:spPr>
        <p:txBody>
          <a:bodyPr wrap="square" lIns="144000" tIns="72000" rIns="72000" bIns="72000">
            <a:spAutoFit/>
          </a:bodyPr>
          <a:lstStyle>
            <a:lvl1pPr algn="ctr" defTabSz="1828800" rtl="0" eaLnBrk="1" latinLnBrk="0" hangingPunct="1">
              <a:lnSpc>
                <a:spcPct val="100000"/>
              </a:lnSpc>
              <a:spcBef>
                <a:spcPct val="0"/>
              </a:spcBef>
              <a:buNone/>
              <a:defRPr sz="7400" b="0" kern="1200" cap="none" spc="100" baseline="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algn="l"/>
            <a:r>
              <a:rPr lang="fr-FR" sz="8800" b="1" spc="0" dirty="0">
                <a:solidFill>
                  <a:schemeClr val="accent1"/>
                </a:solidFill>
                <a:effectLst>
                  <a:outerShdw blurRad="38100" dist="38100" dir="2700000" algn="tl">
                    <a:srgbClr val="000000">
                      <a:alpha val="43137"/>
                    </a:srgbClr>
                  </a:outerShdw>
                </a:effectLst>
                <a:latin typeface="Montserrat SemiBold" panose="00000700000000000000" pitchFamily="50" charset="0"/>
                <a:ea typeface="Open Sans" panose="020B0606030504020204" pitchFamily="34" charset="0"/>
                <a:cs typeface="Open Sans" panose="020B0606030504020204" pitchFamily="34" charset="0"/>
              </a:rPr>
              <a:t>01</a:t>
            </a:r>
          </a:p>
        </p:txBody>
      </p:sp>
      <p:sp>
        <p:nvSpPr>
          <p:cNvPr id="3" name="ZoneTexte 2">
            <a:extLst>
              <a:ext uri="{FF2B5EF4-FFF2-40B4-BE49-F238E27FC236}">
                <a16:creationId xmlns:a16="http://schemas.microsoft.com/office/drawing/2014/main" id="{6DBD0B89-BFF1-487E-A9F0-5F4FDF79830A}"/>
              </a:ext>
            </a:extLst>
          </p:cNvPr>
          <p:cNvSpPr txBox="1"/>
          <p:nvPr/>
        </p:nvSpPr>
        <p:spPr>
          <a:xfrm>
            <a:off x="5102855" y="2811161"/>
            <a:ext cx="6219195" cy="1569660"/>
          </a:xfrm>
          <a:prstGeom prst="rect">
            <a:avLst/>
          </a:prstGeom>
          <a:noFill/>
        </p:spPr>
        <p:txBody>
          <a:bodyPr wrap="square">
            <a:spAutoFit/>
          </a:bodyPr>
          <a:lstStyle/>
          <a:p>
            <a:pPr algn="ctr"/>
            <a:r>
              <a:rPr lang="fr-FR" sz="4800" b="1" dirty="0">
                <a:effectLst/>
              </a:rPr>
              <a:t>INTRODUCTION À L’ALGORITHMIQUE </a:t>
            </a:r>
          </a:p>
        </p:txBody>
      </p:sp>
      <p:pic>
        <p:nvPicPr>
          <p:cNvPr id="5" name="Graphique 4">
            <a:extLst>
              <a:ext uri="{FF2B5EF4-FFF2-40B4-BE49-F238E27FC236}">
                <a16:creationId xmlns:a16="http://schemas.microsoft.com/office/drawing/2014/main" id="{C2F21A61-EE66-4F02-8A83-7B1136A6EA5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69950" y="1149350"/>
            <a:ext cx="4762500" cy="4762500"/>
          </a:xfrm>
          <a:prstGeom prst="rect">
            <a:avLst/>
          </a:prstGeom>
        </p:spPr>
      </p:pic>
    </p:spTree>
    <p:extLst>
      <p:ext uri="{BB962C8B-B14F-4D97-AF65-F5344CB8AC3E}">
        <p14:creationId xmlns:p14="http://schemas.microsoft.com/office/powerpoint/2010/main" val="1819423805"/>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age 10">
            <a:extLst>
              <a:ext uri="{FF2B5EF4-FFF2-40B4-BE49-F238E27FC236}">
                <a16:creationId xmlns:a16="http://schemas.microsoft.com/office/drawing/2014/main" id="{1151BF2B-0F09-1CB9-6CF5-39D26A6CFD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78349"/>
            <a:ext cx="1509653" cy="1509653"/>
          </a:xfrm>
          <a:prstGeom prst="rect">
            <a:avLst/>
          </a:prstGeom>
        </p:spPr>
      </p:pic>
      <p:sp>
        <p:nvSpPr>
          <p:cNvPr id="4" name="Rectangle 3">
            <a:extLst>
              <a:ext uri="{FF2B5EF4-FFF2-40B4-BE49-F238E27FC236}">
                <a16:creationId xmlns:a16="http://schemas.microsoft.com/office/drawing/2014/main" id="{39858B9C-A131-4A45-1366-83BD711137B0}"/>
              </a:ext>
            </a:extLst>
          </p:cNvPr>
          <p:cNvSpPr/>
          <p:nvPr/>
        </p:nvSpPr>
        <p:spPr>
          <a:xfrm>
            <a:off x="2660070" y="162050"/>
            <a:ext cx="9531929" cy="538292"/>
          </a:xfrm>
          <a:prstGeom prst="rect">
            <a:avLst/>
          </a:prstGeom>
          <a:solidFill>
            <a:srgbClr val="2570A7"/>
          </a:solidFill>
          <a:ln>
            <a:solidFill>
              <a:srgbClr val="2570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I" dirty="0"/>
          </a:p>
        </p:txBody>
      </p:sp>
      <p:sp>
        <p:nvSpPr>
          <p:cNvPr id="5" name="ZoneTexte 4">
            <a:extLst>
              <a:ext uri="{FF2B5EF4-FFF2-40B4-BE49-F238E27FC236}">
                <a16:creationId xmlns:a16="http://schemas.microsoft.com/office/drawing/2014/main" id="{BD429954-A2F1-41F4-97B8-F24339839545}"/>
              </a:ext>
            </a:extLst>
          </p:cNvPr>
          <p:cNvSpPr txBox="1"/>
          <p:nvPr/>
        </p:nvSpPr>
        <p:spPr>
          <a:xfrm>
            <a:off x="3230836" y="91595"/>
            <a:ext cx="5119030" cy="646331"/>
          </a:xfrm>
          <a:prstGeom prst="rect">
            <a:avLst/>
          </a:prstGeom>
          <a:noFill/>
        </p:spPr>
        <p:txBody>
          <a:bodyPr wrap="none" rtlCol="0">
            <a:spAutoFit/>
          </a:bodyPr>
          <a:lstStyle/>
          <a:p>
            <a:r>
              <a:rPr lang="fr-FR" sz="3600" dirty="0">
                <a:solidFill>
                  <a:schemeClr val="bg1"/>
                </a:solidFill>
                <a:effectLst>
                  <a:outerShdw blurRad="38100" dist="38100" dir="2700000" algn="tl">
                    <a:srgbClr val="000000">
                      <a:alpha val="43137"/>
                    </a:srgbClr>
                  </a:outerShdw>
                </a:effectLst>
              </a:rPr>
              <a:t>Définition d’un algorithme</a:t>
            </a:r>
            <a:endParaRPr lang="fr-FR" sz="3600" dirty="0">
              <a:solidFill>
                <a:schemeClr val="bg1"/>
              </a:solidFill>
              <a:effectLst>
                <a:outerShdw blurRad="38100" dist="38100" dir="2700000" algn="tl">
                  <a:srgbClr val="000000">
                    <a:alpha val="43137"/>
                  </a:srgbClr>
                </a:outerShdw>
              </a:effectLst>
              <a:latin typeface="Soho Std Light Condensed" panose="02040306030506020204" pitchFamily="18" charset="0"/>
            </a:endParaRPr>
          </a:p>
        </p:txBody>
      </p:sp>
      <p:pic>
        <p:nvPicPr>
          <p:cNvPr id="15" name="Graphique 14">
            <a:extLst>
              <a:ext uri="{FF2B5EF4-FFF2-40B4-BE49-F238E27FC236}">
                <a16:creationId xmlns:a16="http://schemas.microsoft.com/office/drawing/2014/main" id="{20593638-A72A-392E-CF00-70C197ED349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703645" y="91595"/>
            <a:ext cx="835274" cy="710716"/>
          </a:xfrm>
          <a:prstGeom prst="rect">
            <a:avLst/>
          </a:prstGeom>
        </p:spPr>
      </p:pic>
      <p:sp>
        <p:nvSpPr>
          <p:cNvPr id="6" name="Parchemin : horizontal 5">
            <a:extLst>
              <a:ext uri="{FF2B5EF4-FFF2-40B4-BE49-F238E27FC236}">
                <a16:creationId xmlns:a16="http://schemas.microsoft.com/office/drawing/2014/main" id="{F45047CD-4B7D-B4BE-1299-5226D973FF0C}"/>
              </a:ext>
            </a:extLst>
          </p:cNvPr>
          <p:cNvSpPr/>
          <p:nvPr/>
        </p:nvSpPr>
        <p:spPr>
          <a:xfrm>
            <a:off x="221749" y="6468822"/>
            <a:ext cx="288236" cy="321013"/>
          </a:xfrm>
          <a:prstGeom prst="horizontalScroll">
            <a:avLst/>
          </a:prstGeom>
          <a:solidFill>
            <a:srgbClr val="2570A7"/>
          </a:solidFill>
          <a:ln>
            <a:solidFill>
              <a:srgbClr val="2570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I"/>
          </a:p>
        </p:txBody>
      </p:sp>
      <p:sp>
        <p:nvSpPr>
          <p:cNvPr id="7" name="ZoneTexte 6">
            <a:extLst>
              <a:ext uri="{FF2B5EF4-FFF2-40B4-BE49-F238E27FC236}">
                <a16:creationId xmlns:a16="http://schemas.microsoft.com/office/drawing/2014/main" id="{0D5018EC-F445-BF79-BA71-4937B9970E78}"/>
              </a:ext>
            </a:extLst>
          </p:cNvPr>
          <p:cNvSpPr txBox="1"/>
          <p:nvPr/>
        </p:nvSpPr>
        <p:spPr>
          <a:xfrm>
            <a:off x="1110463" y="6468822"/>
            <a:ext cx="267740" cy="338554"/>
          </a:xfrm>
          <a:prstGeom prst="rect">
            <a:avLst/>
          </a:prstGeom>
          <a:noFill/>
        </p:spPr>
        <p:txBody>
          <a:bodyPr wrap="square" rtlCol="0">
            <a:spAutoFit/>
          </a:bodyPr>
          <a:lstStyle/>
          <a:p>
            <a:r>
              <a:rPr lang="fr-FR" sz="1600" dirty="0">
                <a:solidFill>
                  <a:schemeClr val="bg1"/>
                </a:solidFill>
              </a:rPr>
              <a:t>9</a:t>
            </a:r>
            <a:endParaRPr lang="fr-CI" sz="1600" dirty="0">
              <a:solidFill>
                <a:schemeClr val="bg1"/>
              </a:solidFill>
            </a:endParaRPr>
          </a:p>
        </p:txBody>
      </p:sp>
      <p:sp>
        <p:nvSpPr>
          <p:cNvPr id="2" name="ZoneTexte 1">
            <a:extLst>
              <a:ext uri="{FF2B5EF4-FFF2-40B4-BE49-F238E27FC236}">
                <a16:creationId xmlns:a16="http://schemas.microsoft.com/office/drawing/2014/main" id="{3587CA28-C705-F2A6-1742-3B750B5A2AD2}"/>
              </a:ext>
            </a:extLst>
          </p:cNvPr>
          <p:cNvSpPr txBox="1"/>
          <p:nvPr/>
        </p:nvSpPr>
        <p:spPr>
          <a:xfrm>
            <a:off x="260679" y="6509753"/>
            <a:ext cx="288237" cy="261610"/>
          </a:xfrm>
          <a:prstGeom prst="rect">
            <a:avLst/>
          </a:prstGeom>
          <a:noFill/>
        </p:spPr>
        <p:txBody>
          <a:bodyPr wrap="square" rtlCol="0">
            <a:spAutoFit/>
          </a:bodyPr>
          <a:lstStyle/>
          <a:p>
            <a:r>
              <a:rPr lang="fr-FR" sz="1100" dirty="0">
                <a:solidFill>
                  <a:schemeClr val="bg1"/>
                </a:solidFill>
                <a:latin typeface="Soho Std Light Condensed" panose="02040306030506020204" pitchFamily="18" charset="0"/>
              </a:rPr>
              <a:t>8</a:t>
            </a:r>
          </a:p>
        </p:txBody>
      </p:sp>
      <p:pic>
        <p:nvPicPr>
          <p:cNvPr id="10" name="Graphique 9">
            <a:extLst>
              <a:ext uri="{FF2B5EF4-FFF2-40B4-BE49-F238E27FC236}">
                <a16:creationId xmlns:a16="http://schemas.microsoft.com/office/drawing/2014/main" id="{C4F4D842-E9EA-4DCD-8CAA-E41357EB502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0" y="2094435"/>
            <a:ext cx="3306852" cy="3306852"/>
          </a:xfrm>
          <a:prstGeom prst="rect">
            <a:avLst/>
          </a:prstGeom>
        </p:spPr>
      </p:pic>
      <p:sp>
        <p:nvSpPr>
          <p:cNvPr id="13" name="Content Placeholder 2">
            <a:extLst>
              <a:ext uri="{FF2B5EF4-FFF2-40B4-BE49-F238E27FC236}">
                <a16:creationId xmlns:a16="http://schemas.microsoft.com/office/drawing/2014/main" id="{C5DF84E3-64F7-4907-B4E7-B2D12BEBEAF9}"/>
              </a:ext>
            </a:extLst>
          </p:cNvPr>
          <p:cNvSpPr>
            <a:spLocks noGrp="1"/>
          </p:cNvSpPr>
          <p:nvPr>
            <p:ph idx="1"/>
          </p:nvPr>
        </p:nvSpPr>
        <p:spPr>
          <a:xfrm>
            <a:off x="3454925" y="1064683"/>
            <a:ext cx="8171018" cy="5564645"/>
          </a:xfrm>
        </p:spPr>
        <p:txBody>
          <a:bodyPr>
            <a:normAutofit lnSpcReduction="10000"/>
          </a:bodyPr>
          <a:lstStyle/>
          <a:p>
            <a:pPr marL="0" indent="0">
              <a:buNone/>
            </a:pPr>
            <a:r>
              <a:rPr sz="2000" b="1" dirty="0"/>
              <a:t>Un </a:t>
            </a:r>
            <a:r>
              <a:rPr sz="2000" b="1" dirty="0" err="1"/>
              <a:t>algorithme</a:t>
            </a:r>
            <a:r>
              <a:rPr sz="2000" b="1" dirty="0"/>
              <a:t> </a:t>
            </a:r>
            <a:r>
              <a:rPr sz="2000" b="1" dirty="0" err="1"/>
              <a:t>est</a:t>
            </a:r>
            <a:r>
              <a:rPr sz="2000" b="1" dirty="0"/>
              <a:t> </a:t>
            </a:r>
            <a:r>
              <a:rPr sz="2000" b="1" dirty="0" err="1"/>
              <a:t>une</a:t>
            </a:r>
            <a:r>
              <a:rPr sz="2000" b="1" dirty="0"/>
              <a:t> suite </a:t>
            </a:r>
            <a:r>
              <a:rPr sz="2000" b="1" dirty="0" err="1"/>
              <a:t>finie</a:t>
            </a:r>
            <a:r>
              <a:rPr sz="2000" b="1" dirty="0"/>
              <a:t> </a:t>
            </a:r>
            <a:r>
              <a:rPr sz="2000" b="1" dirty="0" err="1"/>
              <a:t>d’opérations</a:t>
            </a:r>
            <a:r>
              <a:rPr sz="2000" b="1" dirty="0"/>
              <a:t> </a:t>
            </a:r>
            <a:r>
              <a:rPr sz="2000" b="1" dirty="0" err="1"/>
              <a:t>élémentaires</a:t>
            </a:r>
            <a:r>
              <a:rPr sz="2000" b="1" dirty="0"/>
              <a:t> </a:t>
            </a:r>
            <a:r>
              <a:rPr sz="2000" b="1" dirty="0" err="1"/>
              <a:t>permettant</a:t>
            </a:r>
            <a:r>
              <a:rPr sz="2000" b="1" dirty="0"/>
              <a:t> de </a:t>
            </a:r>
            <a:r>
              <a:rPr sz="2000" b="1" dirty="0" err="1"/>
              <a:t>résoudre</a:t>
            </a:r>
            <a:r>
              <a:rPr sz="2000" b="1" dirty="0"/>
              <a:t> un </a:t>
            </a:r>
            <a:r>
              <a:rPr sz="2000" b="1" dirty="0" err="1"/>
              <a:t>problème</a:t>
            </a:r>
            <a:r>
              <a:rPr sz="2000" b="1" dirty="0"/>
              <a:t>.</a:t>
            </a:r>
            <a:endParaRPr lang="fr-FR" sz="2000" b="1" dirty="0"/>
          </a:p>
          <a:p>
            <a:pPr marL="0" indent="0">
              <a:buNone/>
            </a:pPr>
            <a:endParaRPr lang="fr-FR" sz="1600" dirty="0"/>
          </a:p>
          <a:p>
            <a:pPr marL="0" indent="0">
              <a:buNone/>
            </a:pPr>
            <a:r>
              <a:rPr sz="2000" b="1" dirty="0" err="1">
                <a:solidFill>
                  <a:srgbClr val="0070C0"/>
                </a:solidFill>
              </a:rPr>
              <a:t>Caractéristiques</a:t>
            </a:r>
            <a:r>
              <a:rPr sz="2000" b="1" dirty="0">
                <a:solidFill>
                  <a:srgbClr val="0070C0"/>
                </a:solidFill>
              </a:rPr>
              <a:t> d’un </a:t>
            </a:r>
            <a:r>
              <a:rPr sz="2000" b="1" dirty="0" err="1">
                <a:solidFill>
                  <a:srgbClr val="0070C0"/>
                </a:solidFill>
              </a:rPr>
              <a:t>algorithme</a:t>
            </a:r>
            <a:r>
              <a:rPr sz="2000" b="1" dirty="0">
                <a:solidFill>
                  <a:srgbClr val="0070C0"/>
                </a:solidFill>
              </a:rPr>
              <a:t> :</a:t>
            </a:r>
          </a:p>
          <a:p>
            <a:pPr lvl="1">
              <a:lnSpc>
                <a:spcPct val="170000"/>
              </a:lnSpc>
              <a:buFont typeface="Wingdings" panose="05000000000000000000" pitchFamily="2" charset="2"/>
              <a:buChar char="q"/>
            </a:pPr>
            <a:r>
              <a:rPr sz="1600" dirty="0"/>
              <a:t>- Finitude : </a:t>
            </a:r>
            <a:r>
              <a:rPr sz="1600" dirty="0" err="1"/>
              <a:t>L’algorithme</a:t>
            </a:r>
            <a:r>
              <a:rPr sz="1600" dirty="0"/>
              <a:t> doit se </a:t>
            </a:r>
            <a:r>
              <a:rPr sz="1600" dirty="0" err="1"/>
              <a:t>terminer</a:t>
            </a:r>
            <a:r>
              <a:rPr sz="1600" dirty="0"/>
              <a:t> après un </a:t>
            </a:r>
            <a:r>
              <a:rPr sz="1600" dirty="0" err="1"/>
              <a:t>nombre</a:t>
            </a:r>
            <a:r>
              <a:rPr sz="1600" dirty="0"/>
              <a:t> </a:t>
            </a:r>
            <a:r>
              <a:rPr sz="1600" dirty="0" err="1"/>
              <a:t>fini</a:t>
            </a:r>
            <a:r>
              <a:rPr sz="1600" dirty="0"/>
              <a:t> </a:t>
            </a:r>
            <a:r>
              <a:rPr sz="1600" dirty="0" err="1"/>
              <a:t>d’étapes</a:t>
            </a:r>
            <a:r>
              <a:rPr sz="1600" dirty="0"/>
              <a:t>.</a:t>
            </a:r>
          </a:p>
          <a:p>
            <a:pPr lvl="1">
              <a:lnSpc>
                <a:spcPct val="170000"/>
              </a:lnSpc>
              <a:buFont typeface="Wingdings" panose="05000000000000000000" pitchFamily="2" charset="2"/>
              <a:buChar char="q"/>
            </a:pPr>
            <a:r>
              <a:rPr sz="1600" dirty="0"/>
              <a:t>- </a:t>
            </a:r>
            <a:r>
              <a:rPr sz="1600" dirty="0" err="1"/>
              <a:t>Précision</a:t>
            </a:r>
            <a:r>
              <a:rPr sz="1600" dirty="0"/>
              <a:t> : </a:t>
            </a:r>
            <a:r>
              <a:rPr sz="1600" dirty="0" err="1"/>
              <a:t>Chaque</a:t>
            </a:r>
            <a:r>
              <a:rPr sz="1600" dirty="0"/>
              <a:t> étape doit </a:t>
            </a:r>
            <a:r>
              <a:rPr sz="1600" dirty="0" err="1"/>
              <a:t>être</a:t>
            </a:r>
            <a:r>
              <a:rPr sz="1600" dirty="0"/>
              <a:t> </a:t>
            </a:r>
            <a:r>
              <a:rPr sz="1600" dirty="0" err="1"/>
              <a:t>clairement</a:t>
            </a:r>
            <a:r>
              <a:rPr sz="1600" dirty="0"/>
              <a:t> </a:t>
            </a:r>
            <a:r>
              <a:rPr sz="1600" dirty="0" err="1"/>
              <a:t>définie</a:t>
            </a:r>
            <a:r>
              <a:rPr sz="1600" dirty="0"/>
              <a:t>.</a:t>
            </a:r>
          </a:p>
          <a:p>
            <a:pPr lvl="1">
              <a:lnSpc>
                <a:spcPct val="170000"/>
              </a:lnSpc>
              <a:buFont typeface="Wingdings" panose="05000000000000000000" pitchFamily="2" charset="2"/>
              <a:buChar char="q"/>
            </a:pPr>
            <a:r>
              <a:rPr sz="1600" dirty="0"/>
              <a:t>- Entrée/Sortie : </a:t>
            </a:r>
            <a:r>
              <a:rPr sz="1600" dirty="0" err="1"/>
              <a:t>L’algorithme</a:t>
            </a:r>
            <a:r>
              <a:rPr sz="1600" dirty="0"/>
              <a:t> </a:t>
            </a:r>
            <a:r>
              <a:rPr sz="1600" dirty="0" err="1"/>
              <a:t>prend</a:t>
            </a:r>
            <a:r>
              <a:rPr sz="1600" dirty="0"/>
              <a:t> des </a:t>
            </a:r>
            <a:r>
              <a:rPr sz="1600" dirty="0" err="1"/>
              <a:t>données</a:t>
            </a:r>
            <a:r>
              <a:rPr sz="1600" dirty="0"/>
              <a:t> </a:t>
            </a:r>
            <a:r>
              <a:rPr sz="1600" dirty="0" err="1"/>
              <a:t>en</a:t>
            </a:r>
            <a:r>
              <a:rPr sz="1600" dirty="0"/>
              <a:t> entrée et </a:t>
            </a:r>
            <a:r>
              <a:rPr sz="1600" dirty="0" err="1"/>
              <a:t>fournit</a:t>
            </a:r>
            <a:r>
              <a:rPr sz="1600" dirty="0"/>
              <a:t> des </a:t>
            </a:r>
            <a:r>
              <a:rPr sz="1600" dirty="0" err="1"/>
              <a:t>résultats</a:t>
            </a:r>
            <a:r>
              <a:rPr sz="1600" dirty="0"/>
              <a:t> </a:t>
            </a:r>
            <a:r>
              <a:rPr sz="1600" dirty="0" err="1"/>
              <a:t>en</a:t>
            </a:r>
            <a:r>
              <a:rPr sz="1600" dirty="0"/>
              <a:t> sortie.</a:t>
            </a:r>
          </a:p>
          <a:p>
            <a:pPr lvl="1">
              <a:lnSpc>
                <a:spcPct val="170000"/>
              </a:lnSpc>
              <a:buFont typeface="Wingdings" panose="05000000000000000000" pitchFamily="2" charset="2"/>
              <a:buChar char="q"/>
            </a:pPr>
            <a:r>
              <a:rPr sz="1600" dirty="0" err="1"/>
              <a:t>Exemple</a:t>
            </a:r>
            <a:r>
              <a:rPr sz="1600" dirty="0"/>
              <a:t> : </a:t>
            </a:r>
            <a:r>
              <a:rPr sz="1600" dirty="0" err="1"/>
              <a:t>Calculer</a:t>
            </a:r>
            <a:r>
              <a:rPr sz="1600" dirty="0"/>
              <a:t> </a:t>
            </a:r>
            <a:r>
              <a:rPr sz="1600" dirty="0" err="1"/>
              <a:t>si</a:t>
            </a:r>
            <a:r>
              <a:rPr sz="1600" dirty="0"/>
              <a:t> un </a:t>
            </a:r>
            <a:r>
              <a:rPr sz="1600" dirty="0" err="1"/>
              <a:t>nombre</a:t>
            </a:r>
            <a:r>
              <a:rPr sz="1600" dirty="0"/>
              <a:t> </a:t>
            </a:r>
            <a:r>
              <a:rPr sz="1600" dirty="0" err="1"/>
              <a:t>est</a:t>
            </a:r>
            <a:r>
              <a:rPr sz="1600" dirty="0"/>
              <a:t> pair </a:t>
            </a:r>
            <a:r>
              <a:rPr sz="1600" dirty="0" err="1"/>
              <a:t>ou</a:t>
            </a:r>
            <a:r>
              <a:rPr sz="1600" dirty="0"/>
              <a:t> impair.</a:t>
            </a:r>
          </a:p>
          <a:p>
            <a:endParaRPr sz="2000" dirty="0"/>
          </a:p>
          <a:p>
            <a:pPr marL="0" indent="0">
              <a:buNone/>
            </a:pPr>
            <a:r>
              <a:rPr sz="2000" b="1" dirty="0" err="1">
                <a:solidFill>
                  <a:srgbClr val="0070C0"/>
                </a:solidFill>
              </a:rPr>
              <a:t>Exemples</a:t>
            </a:r>
            <a:r>
              <a:rPr sz="2000" b="1" dirty="0">
                <a:solidFill>
                  <a:srgbClr val="0070C0"/>
                </a:solidFill>
              </a:rPr>
              <a:t> :</a:t>
            </a:r>
          </a:p>
          <a:p>
            <a:pPr lvl="1">
              <a:lnSpc>
                <a:spcPct val="170000"/>
              </a:lnSpc>
              <a:buFont typeface="Wingdings" panose="05000000000000000000" pitchFamily="2" charset="2"/>
              <a:buChar char="q"/>
            </a:pPr>
            <a:r>
              <a:rPr sz="1600" dirty="0"/>
              <a:t>Entrée : Un </a:t>
            </a:r>
            <a:r>
              <a:rPr sz="1600" dirty="0" err="1"/>
              <a:t>nombre</a:t>
            </a:r>
            <a:r>
              <a:rPr sz="1600" dirty="0"/>
              <a:t> </a:t>
            </a:r>
            <a:r>
              <a:rPr sz="1600" dirty="0" err="1"/>
              <a:t>entier</a:t>
            </a:r>
            <a:r>
              <a:rPr sz="1600" dirty="0"/>
              <a:t> n.</a:t>
            </a:r>
          </a:p>
          <a:p>
            <a:pPr lvl="1">
              <a:lnSpc>
                <a:spcPct val="170000"/>
              </a:lnSpc>
              <a:buFont typeface="Wingdings" panose="05000000000000000000" pitchFamily="2" charset="2"/>
              <a:buChar char="q"/>
            </a:pPr>
            <a:r>
              <a:rPr sz="1600" dirty="0" err="1"/>
              <a:t>Processus</a:t>
            </a:r>
            <a:r>
              <a:rPr sz="1600" dirty="0"/>
              <a:t> : Si n modulo 2 = 0, </a:t>
            </a:r>
            <a:r>
              <a:rPr sz="1600" dirty="0" err="1"/>
              <a:t>alors</a:t>
            </a:r>
            <a:r>
              <a:rPr sz="1600" dirty="0"/>
              <a:t> </a:t>
            </a:r>
            <a:r>
              <a:rPr sz="1600" dirty="0" err="1"/>
              <a:t>afficher</a:t>
            </a:r>
            <a:r>
              <a:rPr sz="1600" dirty="0"/>
              <a:t> 'Pair', </a:t>
            </a:r>
            <a:r>
              <a:rPr sz="1600" dirty="0" err="1"/>
              <a:t>sinon</a:t>
            </a:r>
            <a:r>
              <a:rPr sz="1600" dirty="0"/>
              <a:t> 'Impair'.</a:t>
            </a:r>
          </a:p>
          <a:p>
            <a:pPr lvl="1">
              <a:lnSpc>
                <a:spcPct val="170000"/>
              </a:lnSpc>
              <a:buFont typeface="Wingdings" panose="05000000000000000000" pitchFamily="2" charset="2"/>
              <a:buChar char="q"/>
            </a:pPr>
            <a:r>
              <a:rPr sz="1600" dirty="0"/>
              <a:t>Sortie : </a:t>
            </a:r>
            <a:r>
              <a:rPr sz="1600" dirty="0" err="1"/>
              <a:t>Résultat</a:t>
            </a:r>
            <a:r>
              <a:rPr sz="1600" dirty="0"/>
              <a:t> 'Pair' </a:t>
            </a:r>
            <a:r>
              <a:rPr sz="1600" dirty="0" err="1"/>
              <a:t>ou</a:t>
            </a:r>
            <a:r>
              <a:rPr sz="1600" dirty="0"/>
              <a:t> 'Impair'.</a:t>
            </a:r>
          </a:p>
        </p:txBody>
      </p:sp>
    </p:spTree>
    <p:custDataLst>
      <p:tags r:id="rId1"/>
    </p:custDataLst>
    <p:extLst>
      <p:ext uri="{BB962C8B-B14F-4D97-AF65-F5344CB8AC3E}">
        <p14:creationId xmlns:p14="http://schemas.microsoft.com/office/powerpoint/2010/main" val="2848082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age 10">
            <a:extLst>
              <a:ext uri="{FF2B5EF4-FFF2-40B4-BE49-F238E27FC236}">
                <a16:creationId xmlns:a16="http://schemas.microsoft.com/office/drawing/2014/main" id="{1151BF2B-0F09-1CB9-6CF5-39D26A6CFD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78349"/>
            <a:ext cx="1509653" cy="1509653"/>
          </a:xfrm>
          <a:prstGeom prst="rect">
            <a:avLst/>
          </a:prstGeom>
        </p:spPr>
      </p:pic>
      <p:sp>
        <p:nvSpPr>
          <p:cNvPr id="4" name="Rectangle 3">
            <a:extLst>
              <a:ext uri="{FF2B5EF4-FFF2-40B4-BE49-F238E27FC236}">
                <a16:creationId xmlns:a16="http://schemas.microsoft.com/office/drawing/2014/main" id="{39858B9C-A131-4A45-1366-83BD711137B0}"/>
              </a:ext>
            </a:extLst>
          </p:cNvPr>
          <p:cNvSpPr/>
          <p:nvPr/>
        </p:nvSpPr>
        <p:spPr>
          <a:xfrm>
            <a:off x="2660070" y="162050"/>
            <a:ext cx="9531929" cy="538292"/>
          </a:xfrm>
          <a:prstGeom prst="rect">
            <a:avLst/>
          </a:prstGeom>
          <a:solidFill>
            <a:srgbClr val="254370"/>
          </a:solidFill>
          <a:ln>
            <a:solidFill>
              <a:srgbClr val="2543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I" dirty="0"/>
          </a:p>
        </p:txBody>
      </p:sp>
      <p:sp>
        <p:nvSpPr>
          <p:cNvPr id="5" name="ZoneTexte 4">
            <a:extLst>
              <a:ext uri="{FF2B5EF4-FFF2-40B4-BE49-F238E27FC236}">
                <a16:creationId xmlns:a16="http://schemas.microsoft.com/office/drawing/2014/main" id="{BD429954-A2F1-41F4-97B8-F24339839545}"/>
              </a:ext>
            </a:extLst>
          </p:cNvPr>
          <p:cNvSpPr txBox="1"/>
          <p:nvPr/>
        </p:nvSpPr>
        <p:spPr>
          <a:xfrm>
            <a:off x="2859146" y="123787"/>
            <a:ext cx="8895640" cy="646331"/>
          </a:xfrm>
          <a:prstGeom prst="rect">
            <a:avLst/>
          </a:prstGeom>
          <a:noFill/>
        </p:spPr>
        <p:txBody>
          <a:bodyPr wrap="none" rtlCol="0">
            <a:spAutoFit/>
          </a:bodyPr>
          <a:lstStyle/>
          <a:p>
            <a:r>
              <a:rPr lang="fr-FR" sz="3600" b="1" dirty="0">
                <a:solidFill>
                  <a:schemeClr val="bg1"/>
                </a:solidFill>
              </a:rPr>
              <a:t>Différences entre algorithmes et programmes</a:t>
            </a:r>
            <a:endParaRPr lang="fr-FR" sz="3600" dirty="0">
              <a:solidFill>
                <a:schemeClr val="bg1"/>
              </a:solidFill>
              <a:latin typeface="Soho Std Light Condensed" panose="02040306030506020204" pitchFamily="18" charset="0"/>
            </a:endParaRPr>
          </a:p>
        </p:txBody>
      </p:sp>
      <p:pic>
        <p:nvPicPr>
          <p:cNvPr id="15" name="Graphique 14">
            <a:extLst>
              <a:ext uri="{FF2B5EF4-FFF2-40B4-BE49-F238E27FC236}">
                <a16:creationId xmlns:a16="http://schemas.microsoft.com/office/drawing/2014/main" id="{20593638-A72A-392E-CF00-70C197ED349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703645" y="91595"/>
            <a:ext cx="835274" cy="710716"/>
          </a:xfrm>
          <a:prstGeom prst="rect">
            <a:avLst/>
          </a:prstGeom>
        </p:spPr>
      </p:pic>
      <p:sp>
        <p:nvSpPr>
          <p:cNvPr id="6" name="Parchemin : horizontal 5">
            <a:extLst>
              <a:ext uri="{FF2B5EF4-FFF2-40B4-BE49-F238E27FC236}">
                <a16:creationId xmlns:a16="http://schemas.microsoft.com/office/drawing/2014/main" id="{F45047CD-4B7D-B4BE-1299-5226D973FF0C}"/>
              </a:ext>
            </a:extLst>
          </p:cNvPr>
          <p:cNvSpPr/>
          <p:nvPr/>
        </p:nvSpPr>
        <p:spPr>
          <a:xfrm>
            <a:off x="221749" y="6468822"/>
            <a:ext cx="288236" cy="321013"/>
          </a:xfrm>
          <a:prstGeom prst="horizontalScroll">
            <a:avLst/>
          </a:prstGeom>
          <a:solidFill>
            <a:srgbClr val="08436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I"/>
          </a:p>
        </p:txBody>
      </p:sp>
      <p:sp>
        <p:nvSpPr>
          <p:cNvPr id="7" name="ZoneTexte 6">
            <a:extLst>
              <a:ext uri="{FF2B5EF4-FFF2-40B4-BE49-F238E27FC236}">
                <a16:creationId xmlns:a16="http://schemas.microsoft.com/office/drawing/2014/main" id="{0D5018EC-F445-BF79-BA71-4937B9970E78}"/>
              </a:ext>
            </a:extLst>
          </p:cNvPr>
          <p:cNvSpPr txBox="1"/>
          <p:nvPr/>
        </p:nvSpPr>
        <p:spPr>
          <a:xfrm>
            <a:off x="1110463" y="6468822"/>
            <a:ext cx="267740" cy="338554"/>
          </a:xfrm>
          <a:prstGeom prst="rect">
            <a:avLst/>
          </a:prstGeom>
          <a:noFill/>
        </p:spPr>
        <p:txBody>
          <a:bodyPr wrap="square" rtlCol="0">
            <a:spAutoFit/>
          </a:bodyPr>
          <a:lstStyle/>
          <a:p>
            <a:r>
              <a:rPr lang="fr-FR" sz="1600" dirty="0">
                <a:solidFill>
                  <a:schemeClr val="bg1"/>
                </a:solidFill>
              </a:rPr>
              <a:t>9</a:t>
            </a:r>
            <a:endParaRPr lang="fr-CI" sz="1600" dirty="0">
              <a:solidFill>
                <a:schemeClr val="bg1"/>
              </a:solidFill>
            </a:endParaRPr>
          </a:p>
        </p:txBody>
      </p:sp>
      <p:sp>
        <p:nvSpPr>
          <p:cNvPr id="2" name="ZoneTexte 1">
            <a:extLst>
              <a:ext uri="{FF2B5EF4-FFF2-40B4-BE49-F238E27FC236}">
                <a16:creationId xmlns:a16="http://schemas.microsoft.com/office/drawing/2014/main" id="{150BA478-8C21-DFF3-F71F-D672352BDCA8}"/>
              </a:ext>
            </a:extLst>
          </p:cNvPr>
          <p:cNvSpPr txBox="1"/>
          <p:nvPr/>
        </p:nvSpPr>
        <p:spPr>
          <a:xfrm>
            <a:off x="260679" y="6509753"/>
            <a:ext cx="288237" cy="261610"/>
          </a:xfrm>
          <a:prstGeom prst="rect">
            <a:avLst/>
          </a:prstGeom>
          <a:noFill/>
        </p:spPr>
        <p:txBody>
          <a:bodyPr wrap="square" rtlCol="0">
            <a:spAutoFit/>
          </a:bodyPr>
          <a:lstStyle/>
          <a:p>
            <a:r>
              <a:rPr lang="fr-FR" sz="1100" dirty="0">
                <a:solidFill>
                  <a:schemeClr val="bg1"/>
                </a:solidFill>
                <a:latin typeface="Soho Std Light Condensed" panose="02040306030506020204" pitchFamily="18" charset="0"/>
              </a:rPr>
              <a:t>9</a:t>
            </a:r>
          </a:p>
        </p:txBody>
      </p:sp>
      <p:sp>
        <p:nvSpPr>
          <p:cNvPr id="20" name="Content Placeholder 2">
            <a:extLst>
              <a:ext uri="{FF2B5EF4-FFF2-40B4-BE49-F238E27FC236}">
                <a16:creationId xmlns:a16="http://schemas.microsoft.com/office/drawing/2014/main" id="{0D3363F5-64D3-45D7-948E-CCB151A395E2}"/>
              </a:ext>
            </a:extLst>
          </p:cNvPr>
          <p:cNvSpPr>
            <a:spLocks noGrp="1"/>
          </p:cNvSpPr>
          <p:nvPr>
            <p:ph idx="1"/>
          </p:nvPr>
        </p:nvSpPr>
        <p:spPr>
          <a:xfrm>
            <a:off x="404797" y="1622604"/>
            <a:ext cx="6453051" cy="4525963"/>
          </a:xfrm>
        </p:spPr>
        <p:txBody>
          <a:bodyPr>
            <a:normAutofit lnSpcReduction="10000"/>
          </a:bodyPr>
          <a:lstStyle/>
          <a:p>
            <a:pPr>
              <a:lnSpc>
                <a:spcPct val="200000"/>
              </a:lnSpc>
              <a:buFont typeface="Wingdings" panose="05000000000000000000" pitchFamily="2" charset="2"/>
              <a:buChar char="q"/>
            </a:pPr>
            <a:r>
              <a:rPr sz="2000" dirty="0"/>
              <a:t>Un </a:t>
            </a:r>
            <a:r>
              <a:rPr sz="2000" dirty="0" err="1"/>
              <a:t>algorithme</a:t>
            </a:r>
            <a:r>
              <a:rPr sz="2000" dirty="0"/>
              <a:t> </a:t>
            </a:r>
            <a:r>
              <a:rPr sz="2000" dirty="0" err="1"/>
              <a:t>est</a:t>
            </a:r>
            <a:r>
              <a:rPr sz="2000" dirty="0"/>
              <a:t> un plan </a:t>
            </a:r>
            <a:r>
              <a:rPr sz="2000" dirty="0" err="1"/>
              <a:t>ou</a:t>
            </a:r>
            <a:r>
              <a:rPr sz="2000" dirty="0"/>
              <a:t> </a:t>
            </a:r>
            <a:r>
              <a:rPr sz="2000" dirty="0" err="1"/>
              <a:t>une</a:t>
            </a:r>
            <a:r>
              <a:rPr sz="2000" dirty="0"/>
              <a:t> </a:t>
            </a:r>
            <a:r>
              <a:rPr sz="2000" dirty="0" err="1"/>
              <a:t>méthode</a:t>
            </a:r>
            <a:r>
              <a:rPr sz="2000" dirty="0"/>
              <a:t>, </a:t>
            </a:r>
            <a:r>
              <a:rPr sz="2000" dirty="0" err="1"/>
              <a:t>tandis</a:t>
            </a:r>
            <a:r>
              <a:rPr sz="2000" dirty="0"/>
              <a:t> </a:t>
            </a:r>
            <a:r>
              <a:rPr sz="2000" dirty="0" err="1"/>
              <a:t>qu’un</a:t>
            </a:r>
            <a:r>
              <a:rPr sz="2000" dirty="0"/>
              <a:t> </a:t>
            </a:r>
            <a:r>
              <a:rPr sz="2000" dirty="0" err="1"/>
              <a:t>programme</a:t>
            </a:r>
            <a:r>
              <a:rPr sz="2000" dirty="0"/>
              <a:t> </a:t>
            </a:r>
            <a:r>
              <a:rPr sz="2000" dirty="0" err="1"/>
              <a:t>est</a:t>
            </a:r>
            <a:r>
              <a:rPr sz="2000" dirty="0"/>
              <a:t> son </a:t>
            </a:r>
            <a:r>
              <a:rPr sz="2000" dirty="0" err="1"/>
              <a:t>implémentation</a:t>
            </a:r>
            <a:r>
              <a:rPr sz="2000" dirty="0"/>
              <a:t> dans un </a:t>
            </a:r>
            <a:r>
              <a:rPr sz="2000" dirty="0" err="1"/>
              <a:t>langage</a:t>
            </a:r>
            <a:r>
              <a:rPr sz="2000" dirty="0"/>
              <a:t> de </a:t>
            </a:r>
            <a:r>
              <a:rPr sz="2000" dirty="0" err="1"/>
              <a:t>programmation</a:t>
            </a:r>
            <a:r>
              <a:rPr sz="2000" dirty="0"/>
              <a:t>.</a:t>
            </a:r>
          </a:p>
          <a:p>
            <a:pPr>
              <a:lnSpc>
                <a:spcPct val="200000"/>
              </a:lnSpc>
              <a:buFont typeface="Wingdings" panose="05000000000000000000" pitchFamily="2" charset="2"/>
              <a:buChar char="q"/>
            </a:pPr>
            <a:r>
              <a:rPr sz="2000" dirty="0"/>
              <a:t>Un </a:t>
            </a:r>
            <a:r>
              <a:rPr sz="2000" dirty="0" err="1"/>
              <a:t>algorithme</a:t>
            </a:r>
            <a:r>
              <a:rPr sz="2000" dirty="0"/>
              <a:t> </a:t>
            </a:r>
            <a:r>
              <a:rPr sz="2000" dirty="0" err="1"/>
              <a:t>est</a:t>
            </a:r>
            <a:r>
              <a:rPr sz="2000" dirty="0"/>
              <a:t> </a:t>
            </a:r>
            <a:r>
              <a:rPr sz="2000" dirty="0" err="1"/>
              <a:t>abstrait</a:t>
            </a:r>
            <a:r>
              <a:rPr sz="2000" dirty="0"/>
              <a:t> et </a:t>
            </a:r>
            <a:r>
              <a:rPr sz="2000" dirty="0" err="1"/>
              <a:t>indépendant</a:t>
            </a:r>
            <a:r>
              <a:rPr sz="2000" dirty="0"/>
              <a:t> de tout </a:t>
            </a:r>
            <a:r>
              <a:rPr sz="2000" dirty="0" err="1"/>
              <a:t>langage</a:t>
            </a:r>
            <a:r>
              <a:rPr sz="2000" dirty="0"/>
              <a:t>.</a:t>
            </a:r>
          </a:p>
          <a:p>
            <a:pPr>
              <a:lnSpc>
                <a:spcPct val="200000"/>
              </a:lnSpc>
              <a:buFont typeface="Wingdings" panose="05000000000000000000" pitchFamily="2" charset="2"/>
              <a:buChar char="q"/>
            </a:pPr>
            <a:r>
              <a:rPr sz="2000" dirty="0"/>
              <a:t>Un </a:t>
            </a:r>
            <a:r>
              <a:rPr sz="2000" dirty="0" err="1"/>
              <a:t>programme</a:t>
            </a:r>
            <a:r>
              <a:rPr sz="2000" dirty="0"/>
              <a:t> </a:t>
            </a:r>
            <a:r>
              <a:rPr sz="2000" dirty="0" err="1"/>
              <a:t>peut</a:t>
            </a:r>
            <a:r>
              <a:rPr sz="2000" dirty="0"/>
              <a:t> </a:t>
            </a:r>
            <a:r>
              <a:rPr sz="2000" dirty="0" err="1"/>
              <a:t>inclure</a:t>
            </a:r>
            <a:r>
              <a:rPr sz="2000" dirty="0"/>
              <a:t> des </a:t>
            </a:r>
            <a:r>
              <a:rPr sz="2000" dirty="0" err="1"/>
              <a:t>considérations</a:t>
            </a:r>
            <a:r>
              <a:rPr sz="2000" dirty="0"/>
              <a:t> techniques </a:t>
            </a:r>
            <a:r>
              <a:rPr sz="2000" dirty="0" err="1"/>
              <a:t>comme</a:t>
            </a:r>
            <a:r>
              <a:rPr sz="2000" dirty="0"/>
              <a:t> la gestion de la </a:t>
            </a:r>
            <a:r>
              <a:rPr sz="2000" dirty="0" err="1"/>
              <a:t>mémoire</a:t>
            </a:r>
            <a:r>
              <a:rPr sz="2000" dirty="0"/>
              <a:t>.</a:t>
            </a:r>
          </a:p>
        </p:txBody>
      </p:sp>
    </p:spTree>
    <p:custDataLst>
      <p:tags r:id="rId1"/>
    </p:custDataLst>
    <p:extLst>
      <p:ext uri="{BB962C8B-B14F-4D97-AF65-F5344CB8AC3E}">
        <p14:creationId xmlns:p14="http://schemas.microsoft.com/office/powerpoint/2010/main" val="3703304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age 10">
            <a:extLst>
              <a:ext uri="{FF2B5EF4-FFF2-40B4-BE49-F238E27FC236}">
                <a16:creationId xmlns:a16="http://schemas.microsoft.com/office/drawing/2014/main" id="{1151BF2B-0F09-1CB9-6CF5-39D26A6CFD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78349"/>
            <a:ext cx="1509653" cy="1509653"/>
          </a:xfrm>
          <a:prstGeom prst="rect">
            <a:avLst/>
          </a:prstGeom>
        </p:spPr>
      </p:pic>
      <p:sp>
        <p:nvSpPr>
          <p:cNvPr id="4" name="Rectangle 3">
            <a:extLst>
              <a:ext uri="{FF2B5EF4-FFF2-40B4-BE49-F238E27FC236}">
                <a16:creationId xmlns:a16="http://schemas.microsoft.com/office/drawing/2014/main" id="{39858B9C-A131-4A45-1366-83BD711137B0}"/>
              </a:ext>
            </a:extLst>
          </p:cNvPr>
          <p:cNvSpPr/>
          <p:nvPr/>
        </p:nvSpPr>
        <p:spPr>
          <a:xfrm>
            <a:off x="2660070" y="162050"/>
            <a:ext cx="9531929" cy="538292"/>
          </a:xfrm>
          <a:prstGeom prst="rect">
            <a:avLst/>
          </a:prstGeom>
          <a:solidFill>
            <a:srgbClr val="2570A7"/>
          </a:solidFill>
          <a:ln>
            <a:solidFill>
              <a:srgbClr val="2570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I" dirty="0"/>
          </a:p>
        </p:txBody>
      </p:sp>
      <p:sp>
        <p:nvSpPr>
          <p:cNvPr id="5" name="ZoneTexte 4">
            <a:extLst>
              <a:ext uri="{FF2B5EF4-FFF2-40B4-BE49-F238E27FC236}">
                <a16:creationId xmlns:a16="http://schemas.microsoft.com/office/drawing/2014/main" id="{BD429954-A2F1-41F4-97B8-F24339839545}"/>
              </a:ext>
            </a:extLst>
          </p:cNvPr>
          <p:cNvSpPr txBox="1"/>
          <p:nvPr/>
        </p:nvSpPr>
        <p:spPr>
          <a:xfrm>
            <a:off x="3290220" y="108030"/>
            <a:ext cx="4008598" cy="646331"/>
          </a:xfrm>
          <a:prstGeom prst="rect">
            <a:avLst/>
          </a:prstGeom>
          <a:noFill/>
        </p:spPr>
        <p:txBody>
          <a:bodyPr wrap="none" rtlCol="0">
            <a:spAutoFit/>
          </a:bodyPr>
          <a:lstStyle/>
          <a:p>
            <a:r>
              <a:rPr lang="fr-FR" sz="3600" b="1" dirty="0">
                <a:solidFill>
                  <a:schemeClr val="bg1"/>
                </a:solidFill>
              </a:rPr>
              <a:t>Types d’algorithmes</a:t>
            </a:r>
            <a:endParaRPr lang="fr-FR" sz="3600" dirty="0">
              <a:solidFill>
                <a:schemeClr val="bg1"/>
              </a:solidFill>
              <a:latin typeface="Soho Std Light Condensed" panose="02040306030506020204" pitchFamily="18" charset="0"/>
            </a:endParaRPr>
          </a:p>
        </p:txBody>
      </p:sp>
      <p:pic>
        <p:nvPicPr>
          <p:cNvPr id="15" name="Graphique 14">
            <a:extLst>
              <a:ext uri="{FF2B5EF4-FFF2-40B4-BE49-F238E27FC236}">
                <a16:creationId xmlns:a16="http://schemas.microsoft.com/office/drawing/2014/main" id="{20593638-A72A-392E-CF00-70C197ED349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703645" y="91595"/>
            <a:ext cx="835274" cy="710716"/>
          </a:xfrm>
          <a:prstGeom prst="rect">
            <a:avLst/>
          </a:prstGeom>
        </p:spPr>
      </p:pic>
      <p:sp>
        <p:nvSpPr>
          <p:cNvPr id="6" name="Parchemin : horizontal 5">
            <a:extLst>
              <a:ext uri="{FF2B5EF4-FFF2-40B4-BE49-F238E27FC236}">
                <a16:creationId xmlns:a16="http://schemas.microsoft.com/office/drawing/2014/main" id="{F45047CD-4B7D-B4BE-1299-5226D973FF0C}"/>
              </a:ext>
            </a:extLst>
          </p:cNvPr>
          <p:cNvSpPr/>
          <p:nvPr/>
        </p:nvSpPr>
        <p:spPr>
          <a:xfrm>
            <a:off x="221749" y="6468822"/>
            <a:ext cx="288236" cy="321013"/>
          </a:xfrm>
          <a:prstGeom prst="horizontalScroll">
            <a:avLst/>
          </a:prstGeom>
          <a:solidFill>
            <a:srgbClr val="2570A7"/>
          </a:solidFill>
          <a:ln>
            <a:solidFill>
              <a:srgbClr val="2570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I"/>
          </a:p>
        </p:txBody>
      </p:sp>
      <p:sp>
        <p:nvSpPr>
          <p:cNvPr id="7" name="ZoneTexte 6">
            <a:extLst>
              <a:ext uri="{FF2B5EF4-FFF2-40B4-BE49-F238E27FC236}">
                <a16:creationId xmlns:a16="http://schemas.microsoft.com/office/drawing/2014/main" id="{0D5018EC-F445-BF79-BA71-4937B9970E78}"/>
              </a:ext>
            </a:extLst>
          </p:cNvPr>
          <p:cNvSpPr txBox="1"/>
          <p:nvPr/>
        </p:nvSpPr>
        <p:spPr>
          <a:xfrm>
            <a:off x="1110463" y="6468822"/>
            <a:ext cx="267740" cy="338554"/>
          </a:xfrm>
          <a:prstGeom prst="rect">
            <a:avLst/>
          </a:prstGeom>
          <a:noFill/>
        </p:spPr>
        <p:txBody>
          <a:bodyPr wrap="square" rtlCol="0">
            <a:spAutoFit/>
          </a:bodyPr>
          <a:lstStyle/>
          <a:p>
            <a:r>
              <a:rPr lang="fr-FR" sz="1600" dirty="0">
                <a:solidFill>
                  <a:schemeClr val="bg1"/>
                </a:solidFill>
              </a:rPr>
              <a:t>9</a:t>
            </a:r>
            <a:endParaRPr lang="fr-CI" sz="1600" dirty="0">
              <a:solidFill>
                <a:schemeClr val="bg1"/>
              </a:solidFill>
            </a:endParaRPr>
          </a:p>
        </p:txBody>
      </p:sp>
      <p:sp>
        <p:nvSpPr>
          <p:cNvPr id="2" name="ZoneTexte 1">
            <a:extLst>
              <a:ext uri="{FF2B5EF4-FFF2-40B4-BE49-F238E27FC236}">
                <a16:creationId xmlns:a16="http://schemas.microsoft.com/office/drawing/2014/main" id="{3587CA28-C705-F2A6-1742-3B750B5A2AD2}"/>
              </a:ext>
            </a:extLst>
          </p:cNvPr>
          <p:cNvSpPr txBox="1"/>
          <p:nvPr/>
        </p:nvSpPr>
        <p:spPr>
          <a:xfrm>
            <a:off x="221749" y="6507294"/>
            <a:ext cx="490883" cy="261610"/>
          </a:xfrm>
          <a:prstGeom prst="rect">
            <a:avLst/>
          </a:prstGeom>
          <a:noFill/>
        </p:spPr>
        <p:txBody>
          <a:bodyPr wrap="square" rtlCol="0">
            <a:spAutoFit/>
          </a:bodyPr>
          <a:lstStyle/>
          <a:p>
            <a:r>
              <a:rPr lang="fr-FR" sz="1100" dirty="0">
                <a:solidFill>
                  <a:schemeClr val="bg1"/>
                </a:solidFill>
                <a:latin typeface="Soho Std Light Condensed" panose="02040306030506020204" pitchFamily="18" charset="0"/>
              </a:rPr>
              <a:t>10</a:t>
            </a:r>
          </a:p>
        </p:txBody>
      </p:sp>
      <p:sp>
        <p:nvSpPr>
          <p:cNvPr id="25" name="Content Placeholder 2">
            <a:extLst>
              <a:ext uri="{FF2B5EF4-FFF2-40B4-BE49-F238E27FC236}">
                <a16:creationId xmlns:a16="http://schemas.microsoft.com/office/drawing/2014/main" id="{AC6C00AA-5ABA-4329-B7B8-20CB6F8C8520}"/>
              </a:ext>
            </a:extLst>
          </p:cNvPr>
          <p:cNvSpPr>
            <a:spLocks noGrp="1"/>
          </p:cNvSpPr>
          <p:nvPr>
            <p:ph idx="1"/>
          </p:nvPr>
        </p:nvSpPr>
        <p:spPr>
          <a:xfrm>
            <a:off x="457200" y="1031966"/>
            <a:ext cx="6675120" cy="5613911"/>
          </a:xfrm>
        </p:spPr>
        <p:txBody>
          <a:bodyPr>
            <a:noAutofit/>
          </a:bodyPr>
          <a:lstStyle/>
          <a:p>
            <a:pPr marL="0" indent="0">
              <a:buNone/>
            </a:pPr>
            <a:r>
              <a:rPr sz="2000" dirty="0"/>
              <a:t>1. </a:t>
            </a:r>
            <a:r>
              <a:rPr sz="2000" dirty="0" err="1"/>
              <a:t>Algorithmes</a:t>
            </a:r>
            <a:r>
              <a:rPr sz="2000" dirty="0"/>
              <a:t> de recherche : </a:t>
            </a:r>
            <a:r>
              <a:rPr sz="2000" dirty="0" err="1"/>
              <a:t>Trouver</a:t>
            </a:r>
            <a:r>
              <a:rPr sz="2000" dirty="0"/>
              <a:t> un </a:t>
            </a:r>
            <a:r>
              <a:rPr sz="2000" dirty="0" err="1"/>
              <a:t>élément</a:t>
            </a:r>
            <a:r>
              <a:rPr sz="2000" dirty="0"/>
              <a:t> dans </a:t>
            </a:r>
            <a:r>
              <a:rPr sz="2000" dirty="0" err="1"/>
              <a:t>une</a:t>
            </a:r>
            <a:r>
              <a:rPr sz="2000" dirty="0"/>
              <a:t> </a:t>
            </a:r>
            <a:r>
              <a:rPr sz="2000" dirty="0" err="1"/>
              <a:t>liste</a:t>
            </a:r>
            <a:r>
              <a:rPr sz="2000" dirty="0"/>
              <a:t>.</a:t>
            </a:r>
          </a:p>
          <a:p>
            <a:pPr marL="0" indent="0">
              <a:buNone/>
            </a:pPr>
            <a:r>
              <a:rPr sz="2000" dirty="0"/>
              <a:t>2. </a:t>
            </a:r>
            <a:r>
              <a:rPr sz="2000" dirty="0" err="1"/>
              <a:t>Algorithmes</a:t>
            </a:r>
            <a:r>
              <a:rPr sz="2000" dirty="0"/>
              <a:t> de tri : </a:t>
            </a:r>
            <a:r>
              <a:rPr sz="2000" dirty="0" err="1"/>
              <a:t>Ordonner</a:t>
            </a:r>
            <a:r>
              <a:rPr sz="2000" dirty="0"/>
              <a:t> des </a:t>
            </a:r>
            <a:r>
              <a:rPr sz="2000" dirty="0" err="1"/>
              <a:t>éléments</a:t>
            </a:r>
            <a:r>
              <a:rPr sz="2000" dirty="0"/>
              <a:t> </a:t>
            </a:r>
            <a:r>
              <a:rPr sz="2000" dirty="0" err="1"/>
              <a:t>selon</a:t>
            </a:r>
            <a:r>
              <a:rPr sz="2000" dirty="0"/>
              <a:t> un </a:t>
            </a:r>
            <a:r>
              <a:rPr sz="2000" dirty="0" err="1"/>
              <a:t>ordre</a:t>
            </a:r>
            <a:r>
              <a:rPr sz="2000" dirty="0"/>
              <a:t> </a:t>
            </a:r>
            <a:r>
              <a:rPr sz="2000" dirty="0" err="1"/>
              <a:t>donné</a:t>
            </a:r>
            <a:r>
              <a:rPr sz="2000" dirty="0"/>
              <a:t>.</a:t>
            </a:r>
          </a:p>
          <a:p>
            <a:pPr marL="0" indent="0">
              <a:buNone/>
            </a:pPr>
            <a:r>
              <a:rPr sz="2000" dirty="0"/>
              <a:t>3. </a:t>
            </a:r>
            <a:r>
              <a:rPr sz="2000" dirty="0" err="1"/>
              <a:t>Algorithmes</a:t>
            </a:r>
            <a:r>
              <a:rPr sz="2000" dirty="0"/>
              <a:t> de </a:t>
            </a:r>
            <a:r>
              <a:rPr sz="2000" dirty="0" err="1"/>
              <a:t>calcul</a:t>
            </a:r>
            <a:r>
              <a:rPr sz="2000" dirty="0"/>
              <a:t> : </a:t>
            </a:r>
            <a:r>
              <a:rPr sz="2000" dirty="0" err="1"/>
              <a:t>Résoudre</a:t>
            </a:r>
            <a:r>
              <a:rPr sz="2000" dirty="0"/>
              <a:t> des </a:t>
            </a:r>
            <a:r>
              <a:rPr sz="2000" dirty="0" err="1"/>
              <a:t>problèmes</a:t>
            </a:r>
            <a:r>
              <a:rPr sz="2000" dirty="0"/>
              <a:t> </a:t>
            </a:r>
            <a:r>
              <a:rPr sz="2000" dirty="0" err="1"/>
              <a:t>mathématiques</a:t>
            </a:r>
            <a:r>
              <a:rPr sz="2000" dirty="0"/>
              <a:t> (ex : PGCD, </a:t>
            </a:r>
            <a:r>
              <a:rPr sz="2000" dirty="0" err="1"/>
              <a:t>factorielle</a:t>
            </a:r>
            <a:r>
              <a:rPr sz="2000" dirty="0"/>
              <a:t>).</a:t>
            </a:r>
          </a:p>
          <a:p>
            <a:pPr marL="0" indent="0">
              <a:buNone/>
            </a:pPr>
            <a:r>
              <a:rPr sz="2000" dirty="0"/>
              <a:t>4. </a:t>
            </a:r>
            <a:r>
              <a:rPr sz="2000" dirty="0" err="1"/>
              <a:t>Algorithmes</a:t>
            </a:r>
            <a:r>
              <a:rPr sz="2000" dirty="0"/>
              <a:t> de </a:t>
            </a:r>
            <a:r>
              <a:rPr sz="2000" dirty="0" err="1"/>
              <a:t>décision</a:t>
            </a:r>
            <a:r>
              <a:rPr sz="2000" dirty="0"/>
              <a:t> : Prendre des </a:t>
            </a:r>
            <a:r>
              <a:rPr sz="2000" dirty="0" err="1"/>
              <a:t>décisions</a:t>
            </a:r>
            <a:r>
              <a:rPr sz="2000" dirty="0"/>
              <a:t> </a:t>
            </a:r>
            <a:r>
              <a:rPr sz="2000" dirty="0" err="1"/>
              <a:t>selon</a:t>
            </a:r>
            <a:r>
              <a:rPr sz="2000" dirty="0"/>
              <a:t> des conditions (ex : </a:t>
            </a:r>
            <a:r>
              <a:rPr sz="2000" dirty="0" err="1"/>
              <a:t>valider</a:t>
            </a:r>
            <a:r>
              <a:rPr sz="2000" dirty="0"/>
              <a:t> un prêt </a:t>
            </a:r>
            <a:r>
              <a:rPr sz="2000" dirty="0" err="1"/>
              <a:t>bancaire</a:t>
            </a:r>
            <a:r>
              <a:rPr sz="2000" dirty="0"/>
              <a:t>).</a:t>
            </a:r>
          </a:p>
          <a:p>
            <a:endParaRPr sz="2000" dirty="0"/>
          </a:p>
          <a:p>
            <a:pPr marL="0" indent="0">
              <a:buNone/>
            </a:pPr>
            <a:r>
              <a:rPr sz="2000" dirty="0" err="1"/>
              <a:t>Exemples</a:t>
            </a:r>
            <a:r>
              <a:rPr sz="2000" dirty="0"/>
              <a:t> :</a:t>
            </a:r>
          </a:p>
          <a:p>
            <a:pPr lvl="1">
              <a:buFont typeface="Wingdings" panose="05000000000000000000" pitchFamily="2" charset="2"/>
              <a:buChar char="q"/>
            </a:pPr>
            <a:r>
              <a:rPr sz="1800" dirty="0" err="1"/>
              <a:t>Exemple</a:t>
            </a:r>
            <a:r>
              <a:rPr sz="1800" dirty="0"/>
              <a:t> de recherche : </a:t>
            </a:r>
            <a:r>
              <a:rPr sz="1800" dirty="0" err="1"/>
              <a:t>Rechercher</a:t>
            </a:r>
            <a:r>
              <a:rPr sz="1800" dirty="0"/>
              <a:t> un </a:t>
            </a:r>
            <a:r>
              <a:rPr sz="1800" dirty="0" err="1"/>
              <a:t>numéro</a:t>
            </a:r>
            <a:r>
              <a:rPr sz="1800" dirty="0"/>
              <a:t> dans un </a:t>
            </a:r>
            <a:r>
              <a:rPr sz="1800" dirty="0" err="1"/>
              <a:t>répertoire</a:t>
            </a:r>
            <a:r>
              <a:rPr sz="1800" dirty="0"/>
              <a:t> </a:t>
            </a:r>
            <a:r>
              <a:rPr sz="1800" dirty="0" err="1"/>
              <a:t>téléphonique</a:t>
            </a:r>
            <a:r>
              <a:rPr sz="1800" dirty="0"/>
              <a:t>.</a:t>
            </a:r>
          </a:p>
          <a:p>
            <a:pPr lvl="1">
              <a:buFont typeface="Wingdings" panose="05000000000000000000" pitchFamily="2" charset="2"/>
              <a:buChar char="q"/>
            </a:pPr>
            <a:r>
              <a:rPr sz="1800" dirty="0"/>
              <a:t>Pseudo-code :</a:t>
            </a:r>
          </a:p>
          <a:p>
            <a:pPr lvl="1">
              <a:buFont typeface="Wingdings" panose="05000000000000000000" pitchFamily="2" charset="2"/>
              <a:buChar char="q"/>
            </a:pPr>
            <a:r>
              <a:rPr sz="1800" dirty="0"/>
              <a:t>Entrée : </a:t>
            </a:r>
            <a:r>
              <a:rPr sz="1800" dirty="0" err="1"/>
              <a:t>Liste</a:t>
            </a:r>
            <a:r>
              <a:rPr sz="1800" dirty="0"/>
              <a:t> de </a:t>
            </a:r>
            <a:r>
              <a:rPr sz="1800" dirty="0" err="1"/>
              <a:t>noms</a:t>
            </a:r>
            <a:r>
              <a:rPr sz="1800" dirty="0"/>
              <a:t>, nom recherché.</a:t>
            </a:r>
          </a:p>
          <a:p>
            <a:pPr lvl="1">
              <a:buFont typeface="Wingdings" panose="05000000000000000000" pitchFamily="2" charset="2"/>
              <a:buChar char="q"/>
            </a:pPr>
            <a:r>
              <a:rPr sz="1800" dirty="0"/>
              <a:t>Si nom trouvé, </a:t>
            </a:r>
            <a:r>
              <a:rPr sz="1800" dirty="0" err="1"/>
              <a:t>afficher</a:t>
            </a:r>
            <a:r>
              <a:rPr sz="1800" dirty="0"/>
              <a:t> </a:t>
            </a:r>
            <a:r>
              <a:rPr sz="1800" dirty="0" err="1"/>
              <a:t>numéro</a:t>
            </a:r>
            <a:r>
              <a:rPr sz="1800" dirty="0"/>
              <a:t>, </a:t>
            </a:r>
            <a:r>
              <a:rPr sz="1800" dirty="0" err="1"/>
              <a:t>sinon</a:t>
            </a:r>
            <a:r>
              <a:rPr sz="1800" dirty="0"/>
              <a:t> </a:t>
            </a:r>
            <a:r>
              <a:rPr sz="1800" dirty="0" err="1"/>
              <a:t>afficher</a:t>
            </a:r>
            <a:r>
              <a:rPr sz="1800" dirty="0"/>
              <a:t> 'Non trouvé'.</a:t>
            </a:r>
          </a:p>
        </p:txBody>
      </p:sp>
    </p:spTree>
    <p:custDataLst>
      <p:tags r:id="rId1"/>
    </p:custDataLst>
    <p:extLst>
      <p:ext uri="{BB962C8B-B14F-4D97-AF65-F5344CB8AC3E}">
        <p14:creationId xmlns:p14="http://schemas.microsoft.com/office/powerpoint/2010/main" val="41931486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440E27-C62A-472C-8E53-F8BDA16D960B}"/>
              </a:ext>
            </a:extLst>
          </p:cNvPr>
          <p:cNvSpPr txBox="1">
            <a:spLocks/>
          </p:cNvSpPr>
          <p:nvPr/>
        </p:nvSpPr>
        <p:spPr>
          <a:xfrm>
            <a:off x="7108604" y="1286897"/>
            <a:ext cx="1668228" cy="1499623"/>
          </a:xfrm>
          <a:prstGeom prst="rect">
            <a:avLst/>
          </a:prstGeom>
          <a:noFill/>
          <a:ln>
            <a:noFill/>
          </a:ln>
        </p:spPr>
        <p:txBody>
          <a:bodyPr wrap="square" lIns="144000" tIns="72000" rIns="72000" bIns="72000">
            <a:spAutoFit/>
          </a:bodyPr>
          <a:lstStyle>
            <a:lvl1pPr algn="ctr" defTabSz="1828800" rtl="0" eaLnBrk="1" latinLnBrk="0" hangingPunct="1">
              <a:lnSpc>
                <a:spcPct val="100000"/>
              </a:lnSpc>
              <a:spcBef>
                <a:spcPct val="0"/>
              </a:spcBef>
              <a:buNone/>
              <a:defRPr sz="7400" b="0" kern="1200" cap="none" spc="100" baseline="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algn="l"/>
            <a:r>
              <a:rPr lang="fr-FR" sz="8800" b="1" spc="0" dirty="0">
                <a:solidFill>
                  <a:srgbClr val="FF6600"/>
                </a:solidFill>
                <a:effectLst>
                  <a:outerShdw blurRad="38100" dist="38100" dir="2700000" algn="tl">
                    <a:srgbClr val="000000">
                      <a:alpha val="43137"/>
                    </a:srgbClr>
                  </a:outerShdw>
                </a:effectLst>
                <a:latin typeface="Montserrat SemiBold" panose="00000700000000000000" pitchFamily="50" charset="0"/>
                <a:ea typeface="Open Sans" panose="020B0606030504020204" pitchFamily="34" charset="0"/>
                <a:cs typeface="Open Sans" panose="020B0606030504020204" pitchFamily="34" charset="0"/>
              </a:rPr>
              <a:t>02</a:t>
            </a:r>
          </a:p>
        </p:txBody>
      </p:sp>
      <p:sp>
        <p:nvSpPr>
          <p:cNvPr id="3" name="ZoneTexte 2">
            <a:extLst>
              <a:ext uri="{FF2B5EF4-FFF2-40B4-BE49-F238E27FC236}">
                <a16:creationId xmlns:a16="http://schemas.microsoft.com/office/drawing/2014/main" id="{6DBD0B89-BFF1-487E-A9F0-5F4FDF79830A}"/>
              </a:ext>
            </a:extLst>
          </p:cNvPr>
          <p:cNvSpPr txBox="1"/>
          <p:nvPr/>
        </p:nvSpPr>
        <p:spPr>
          <a:xfrm>
            <a:off x="5308600" y="2499560"/>
            <a:ext cx="5647414" cy="1569660"/>
          </a:xfrm>
          <a:prstGeom prst="rect">
            <a:avLst/>
          </a:prstGeom>
          <a:noFill/>
        </p:spPr>
        <p:txBody>
          <a:bodyPr wrap="square">
            <a:spAutoFit/>
          </a:bodyPr>
          <a:lstStyle/>
          <a:p>
            <a:pPr algn="ctr"/>
            <a:r>
              <a:rPr lang="fr-FR" sz="4800" b="1" dirty="0"/>
              <a:t>STRUCTURES ALGORITHMIQUES </a:t>
            </a:r>
            <a:endParaRPr lang="fr-FR" sz="21500" dirty="0">
              <a:latin typeface="Montserrat SemiBold" panose="00000700000000000000" pitchFamily="50" charset="0"/>
              <a:ea typeface="Open Sans" panose="020B0606030504020204" pitchFamily="34" charset="0"/>
              <a:cs typeface="Open Sans" panose="020B0606030504020204" pitchFamily="34" charset="0"/>
            </a:endParaRPr>
          </a:p>
        </p:txBody>
      </p:sp>
      <p:pic>
        <p:nvPicPr>
          <p:cNvPr id="5" name="Graphique 4">
            <a:extLst>
              <a:ext uri="{FF2B5EF4-FFF2-40B4-BE49-F238E27FC236}">
                <a16:creationId xmlns:a16="http://schemas.microsoft.com/office/drawing/2014/main" id="{F558A83C-D1FA-499B-8823-21187DB0AE9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835150" y="781050"/>
            <a:ext cx="4762500" cy="4762500"/>
          </a:xfrm>
          <a:prstGeom prst="rect">
            <a:avLst/>
          </a:prstGeom>
        </p:spPr>
      </p:pic>
    </p:spTree>
    <p:extLst>
      <p:ext uri="{BB962C8B-B14F-4D97-AF65-F5344CB8AC3E}">
        <p14:creationId xmlns:p14="http://schemas.microsoft.com/office/powerpoint/2010/main" val="4041769181"/>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3622</TotalTime>
  <Words>1161</Words>
  <Application>Microsoft Office PowerPoint</Application>
  <PresentationFormat>Grand écran</PresentationFormat>
  <Paragraphs>142</Paragraphs>
  <Slides>18</Slides>
  <Notes>2</Notes>
  <HiddenSlides>1</HiddenSlides>
  <MMClips>0</MMClips>
  <ScaleCrop>false</ScaleCrop>
  <HeadingPairs>
    <vt:vector size="6" baseType="variant">
      <vt:variant>
        <vt:lpstr>Polices utilisées</vt:lpstr>
      </vt:variant>
      <vt:variant>
        <vt:i4>10</vt:i4>
      </vt:variant>
      <vt:variant>
        <vt:lpstr>Thème</vt:lpstr>
      </vt:variant>
      <vt:variant>
        <vt:i4>1</vt:i4>
      </vt:variant>
      <vt:variant>
        <vt:lpstr>Titres des diapositives</vt:lpstr>
      </vt:variant>
      <vt:variant>
        <vt:i4>18</vt:i4>
      </vt:variant>
    </vt:vector>
  </HeadingPairs>
  <TitlesOfParts>
    <vt:vector size="29" baseType="lpstr">
      <vt:lpstr>Arial</vt:lpstr>
      <vt:lpstr>Arial Black</vt:lpstr>
      <vt:lpstr>Calibri</vt:lpstr>
      <vt:lpstr>Calibri Light</vt:lpstr>
      <vt:lpstr>Gill Sans MT</vt:lpstr>
      <vt:lpstr>Montserrat</vt:lpstr>
      <vt:lpstr>Montserrat SemiBold</vt:lpstr>
      <vt:lpstr>Raleway</vt:lpstr>
      <vt:lpstr>Soho Std Light Condensed</vt:lpstr>
      <vt:lpstr>Wingdings</vt:lpstr>
      <vt:lpstr>Thème Office</vt:lpstr>
      <vt:lpstr>les bases de la programmation et des algorithmes</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Verona Yao Ndri</dc:creator>
  <cp:lastModifiedBy>Max-Joel Affi</cp:lastModifiedBy>
  <cp:revision>82</cp:revision>
  <dcterms:created xsi:type="dcterms:W3CDTF">2023-05-03T12:04:26Z</dcterms:created>
  <dcterms:modified xsi:type="dcterms:W3CDTF">2024-12-05T20:10:23Z</dcterms:modified>
</cp:coreProperties>
</file>